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3" r:id="rId3"/>
    <p:sldId id="292" r:id="rId4"/>
    <p:sldId id="279" r:id="rId5"/>
    <p:sldId id="305" r:id="rId6"/>
    <p:sldId id="283" r:id="rId7"/>
    <p:sldId id="296" r:id="rId8"/>
    <p:sldId id="298" r:id="rId9"/>
    <p:sldId id="299" r:id="rId10"/>
    <p:sldId id="300" r:id="rId11"/>
    <p:sldId id="301" r:id="rId12"/>
    <p:sldId id="302" r:id="rId13"/>
    <p:sldId id="304" r:id="rId14"/>
    <p:sldId id="310" r:id="rId15"/>
    <p:sldId id="313" r:id="rId16"/>
    <p:sldId id="314" r:id="rId17"/>
    <p:sldId id="315" r:id="rId18"/>
    <p:sldId id="316" r:id="rId19"/>
    <p:sldId id="309" r:id="rId20"/>
    <p:sldId id="317" r:id="rId21"/>
    <p:sldId id="267" r:id="rId22"/>
    <p:sldId id="319" r:id="rId23"/>
    <p:sldId id="318" r:id="rId24"/>
    <p:sldId id="307" r:id="rId25"/>
    <p:sldId id="311" r:id="rId26"/>
    <p:sldId id="31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60"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ries\Desktop\RegionalConnections_AZ\Regional%20connections%20ED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ries\Desktop\RegionalConnections_AZ\Regional%20connections%20ED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lfsfs002.ad.umd.edu\biol\Homes\PostDoc\lries\Personal%20Files\WorkDocuments\Maryland\4JBflyProject\Monarchs\Manuscripts\OhioClimateModeling\OhioModel\MonarchAnalysis\EliseAnalysis\ResultsV6\making%20it%20make%20sense%20explor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lfsfs002.ad.umd.edu\biol\Homes\PostDoc\lries\Personal%20Files\WorkDocuments\Maryland\4JBflyProject\Monarchs\Manuscripts\OhioClimateModeling\OhioModel\MonarchAnalysis\EliseAnalysis\ResultsV6\making%20it%20make%20sense%20explor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lfsfs002.ad.umd.edu\biol\Homes\PostDoc\lries\Personal%20Files\WorkDocuments\Maryland\4JBflyProject\Monarchs\Manuscripts\OhioClimateModeling\OhioModel\MonarchAnalysis\EliseAnalysis\ResultsV6\making%20it%20make%20sense%20explor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lfsfs002.ad.umd.edu\biol\Homes\PostDoc\lries\Personal%20Files\WorkDocuments\Maryland\4JBflyProject\Monarchs\Manuscripts\OhioClimateModeling\OhioModel\MonarchAnalysis\EliseAnalysis\ResultsV6\making%20it%20make%20sense%20explor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lries\My%20Documents\CurrentWork\Materials%20for%20Mon%20Cons%20Mtg\Monarch%20Conservation%20Meeting%20EDA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9990704286964153"/>
          <c:y val="3.2766477107028291E-2"/>
          <c:w val="0.76249584426946693"/>
          <c:h val="0.70762745565895213"/>
        </c:manualLayout>
      </c:layout>
      <c:scatterChart>
        <c:scatterStyle val="lineMarker"/>
        <c:ser>
          <c:idx val="0"/>
          <c:order val="0"/>
          <c:tx>
            <c:v>OW to NABA</c:v>
          </c:tx>
          <c:spPr>
            <a:ln w="28575">
              <a:noFill/>
            </a:ln>
          </c:spPr>
          <c:marker>
            <c:symbol val="diamond"/>
            <c:size val="12"/>
            <c:spPr>
              <a:solidFill>
                <a:schemeClr val="tx1"/>
              </a:solidFill>
              <a:ln>
                <a:noFill/>
              </a:ln>
            </c:spPr>
          </c:marker>
          <c:dPt>
            <c:idx val="1"/>
          </c:dPt>
          <c:dPt>
            <c:idx val="4"/>
          </c:dPt>
          <c:xVal>
            <c:numRef>
              <c:f>'OW to Spring'!$F$6:$L$6</c:f>
              <c:numCache>
                <c:formatCode>General</c:formatCode>
                <c:ptCount val="7"/>
                <c:pt idx="0">
                  <c:v>3.2199999999999998</c:v>
                </c:pt>
                <c:pt idx="1">
                  <c:v>0.77000000000000046</c:v>
                </c:pt>
                <c:pt idx="2">
                  <c:v>3.4099999999999997</c:v>
                </c:pt>
                <c:pt idx="3">
                  <c:v>1.9200000000000008</c:v>
                </c:pt>
                <c:pt idx="4">
                  <c:v>5.0299999999999985</c:v>
                </c:pt>
                <c:pt idx="5">
                  <c:v>5.83</c:v>
                </c:pt>
                <c:pt idx="6">
                  <c:v>1.6300000000000001</c:v>
                </c:pt>
              </c:numCache>
            </c:numRef>
          </c:xVal>
          <c:yVal>
            <c:numRef>
              <c:f>'OW to Spring'!$F$2:$L$2</c:f>
              <c:numCache>
                <c:formatCode>General</c:formatCode>
                <c:ptCount val="7"/>
                <c:pt idx="0">
                  <c:v>0.49194379609126182</c:v>
                </c:pt>
                <c:pt idx="1">
                  <c:v>0.52115384615384663</c:v>
                </c:pt>
                <c:pt idx="2">
                  <c:v>1.3528186274509799</c:v>
                </c:pt>
                <c:pt idx="3">
                  <c:v>1.16928971654581</c:v>
                </c:pt>
                <c:pt idx="4">
                  <c:v>1.0018907563025183</c:v>
                </c:pt>
                <c:pt idx="5">
                  <c:v>2.0697402597402599</c:v>
                </c:pt>
                <c:pt idx="6">
                  <c:v>1.5165103189493399</c:v>
                </c:pt>
              </c:numCache>
            </c:numRef>
          </c:yVal>
        </c:ser>
        <c:axId val="54628736"/>
        <c:axId val="54630656"/>
      </c:scatterChart>
      <c:valAx>
        <c:axId val="54628736"/>
        <c:scaling>
          <c:orientation val="minMax"/>
          <c:max val="7"/>
        </c:scaling>
        <c:axPos val="b"/>
        <c:title>
          <c:tx>
            <c:rich>
              <a:bodyPr/>
              <a:lstStyle/>
              <a:p>
                <a:pPr>
                  <a:defRPr/>
                </a:pPr>
                <a:r>
                  <a:rPr lang="en-US" dirty="0"/>
                  <a:t>MEX </a:t>
                </a:r>
                <a:r>
                  <a:rPr lang="en-US" dirty="0" smtClean="0"/>
                  <a:t>– </a:t>
                </a:r>
                <a:r>
                  <a:rPr lang="en-US" dirty="0"/>
                  <a:t>monarch area covered (ha)</a:t>
                </a:r>
              </a:p>
            </c:rich>
          </c:tx>
          <c:layout/>
        </c:title>
        <c:numFmt formatCode="General" sourceLinked="1"/>
        <c:tickLblPos val="nextTo"/>
        <c:crossAx val="54630656"/>
        <c:crosses val="autoZero"/>
        <c:crossBetween val="midCat"/>
        <c:majorUnit val="1"/>
      </c:valAx>
      <c:valAx>
        <c:axId val="54630656"/>
        <c:scaling>
          <c:orientation val="minMax"/>
        </c:scaling>
        <c:axPos val="l"/>
        <c:title>
          <c:tx>
            <c:rich>
              <a:bodyPr rot="-5400000" vert="horz"/>
              <a:lstStyle/>
              <a:p>
                <a:pPr>
                  <a:defRPr/>
                </a:pPr>
                <a:r>
                  <a:rPr lang="en-US" dirty="0"/>
                  <a:t>NABA detections </a:t>
                </a:r>
                <a:r>
                  <a:rPr lang="en-US" dirty="0" smtClean="0"/>
                  <a:t>(</a:t>
                </a:r>
                <a:r>
                  <a:rPr lang="en-US" dirty="0" err="1" smtClean="0"/>
                  <a:t>spr</a:t>
                </a:r>
                <a:r>
                  <a:rPr lang="en-US" baseline="0" dirty="0" smtClean="0"/>
                  <a:t> – South)</a:t>
                </a:r>
                <a:endParaRPr lang="en-US" dirty="0"/>
              </a:p>
            </c:rich>
          </c:tx>
          <c:layout/>
        </c:title>
        <c:numFmt formatCode="General" sourceLinked="1"/>
        <c:tickLblPos val="nextTo"/>
        <c:crossAx val="54628736"/>
        <c:crosses val="autoZero"/>
        <c:crossBetween val="midCat"/>
      </c:valAx>
    </c:plotArea>
    <c:plotVisOnly val="1"/>
  </c:chart>
  <c:spPr>
    <a:ln>
      <a:no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669291338582686"/>
          <c:y val="6.3696319874909299E-2"/>
          <c:w val="0.74570985445001314"/>
          <c:h val="0.72215223097112868"/>
        </c:manualLayout>
      </c:layout>
      <c:scatterChart>
        <c:scatterStyle val="lineMarker"/>
        <c:ser>
          <c:idx val="0"/>
          <c:order val="0"/>
          <c:tx>
            <c:v>series</c:v>
          </c:tx>
          <c:spPr>
            <a:ln w="28575">
              <a:noFill/>
            </a:ln>
          </c:spPr>
          <c:marker>
            <c:symbol val="diamond"/>
            <c:size val="12"/>
            <c:spPr>
              <a:solidFill>
                <a:prstClr val="black"/>
              </a:solidFill>
              <a:ln>
                <a:noFill/>
              </a:ln>
            </c:spPr>
          </c:marker>
          <c:dPt>
            <c:idx val="0"/>
          </c:dPt>
          <c:dPt>
            <c:idx val="5"/>
          </c:dPt>
          <c:xVal>
            <c:numRef>
              <c:f>'OW to Spring'!$G$2:$L$2</c:f>
              <c:numCache>
                <c:formatCode>General</c:formatCode>
                <c:ptCount val="6"/>
                <c:pt idx="0">
                  <c:v>0.52115384615384663</c:v>
                </c:pt>
                <c:pt idx="1">
                  <c:v>1.3528186274509799</c:v>
                </c:pt>
                <c:pt idx="2">
                  <c:v>1.16928971654581</c:v>
                </c:pt>
                <c:pt idx="3">
                  <c:v>1.0018907563025183</c:v>
                </c:pt>
                <c:pt idx="4">
                  <c:v>2.0697402597402599</c:v>
                </c:pt>
                <c:pt idx="5">
                  <c:v>1.5165103189493399</c:v>
                </c:pt>
              </c:numCache>
            </c:numRef>
          </c:xVal>
          <c:yVal>
            <c:numRef>
              <c:f>'OW to Spring'!$G$3:$L$3</c:f>
              <c:numCache>
                <c:formatCode>General</c:formatCode>
                <c:ptCount val="6"/>
                <c:pt idx="0">
                  <c:v>0.37916393100000045</c:v>
                </c:pt>
                <c:pt idx="1">
                  <c:v>0.22331156799999988</c:v>
                </c:pt>
                <c:pt idx="2">
                  <c:v>0.29018445300000045</c:v>
                </c:pt>
                <c:pt idx="3">
                  <c:v>1.8184041179999983</c:v>
                </c:pt>
                <c:pt idx="4">
                  <c:v>0.41412958600000038</c:v>
                </c:pt>
                <c:pt idx="5">
                  <c:v>0.9562267719999995</c:v>
                </c:pt>
              </c:numCache>
            </c:numRef>
          </c:yVal>
        </c:ser>
        <c:axId val="55593600"/>
        <c:axId val="55776384"/>
      </c:scatterChart>
      <c:valAx>
        <c:axId val="55593600"/>
        <c:scaling>
          <c:orientation val="minMax"/>
          <c:max val="2.5"/>
        </c:scaling>
        <c:axPos val="b"/>
        <c:title>
          <c:tx>
            <c:rich>
              <a:bodyPr/>
              <a:lstStyle/>
              <a:p>
                <a:pPr>
                  <a:defRPr/>
                </a:pPr>
                <a:r>
                  <a:rPr lang="en-US" dirty="0"/>
                  <a:t>NABA detections </a:t>
                </a:r>
                <a:r>
                  <a:rPr lang="en-US" dirty="0" smtClean="0"/>
                  <a:t>(South)</a:t>
                </a:r>
                <a:endParaRPr lang="en-US" dirty="0"/>
              </a:p>
            </c:rich>
          </c:tx>
          <c:layout/>
        </c:title>
        <c:numFmt formatCode="General" sourceLinked="1"/>
        <c:tickLblPos val="nextTo"/>
        <c:crossAx val="55776384"/>
        <c:crosses val="autoZero"/>
        <c:crossBetween val="midCat"/>
        <c:majorUnit val="0.5"/>
      </c:valAx>
      <c:valAx>
        <c:axId val="55776384"/>
        <c:scaling>
          <c:orientation val="minMax"/>
        </c:scaling>
        <c:axPos val="l"/>
        <c:title>
          <c:tx>
            <c:rich>
              <a:bodyPr rot="-5400000" vert="horz"/>
              <a:lstStyle/>
              <a:p>
                <a:pPr>
                  <a:defRPr/>
                </a:pPr>
                <a:r>
                  <a:rPr lang="en-US" dirty="0"/>
                  <a:t>MLMP egg density </a:t>
                </a:r>
                <a:r>
                  <a:rPr lang="en-US" dirty="0" smtClean="0"/>
                  <a:t>(South)</a:t>
                </a:r>
                <a:endParaRPr lang="en-US" dirty="0"/>
              </a:p>
            </c:rich>
          </c:tx>
          <c:layout/>
        </c:title>
        <c:numFmt formatCode="General" sourceLinked="1"/>
        <c:tickLblPos val="nextTo"/>
        <c:crossAx val="55593600"/>
        <c:crosses val="autoZero"/>
        <c:crossBetween val="midCat"/>
      </c:valAx>
    </c:plotArea>
    <c:plotVisOnly val="1"/>
  </c:chart>
  <c:spPr>
    <a:ln>
      <a:noFill/>
    </a:ln>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1988407699037735E-2"/>
          <c:y val="5.1400554097404488E-2"/>
          <c:w val="0.89726859142607152"/>
          <c:h val="0.73444808982210552"/>
        </c:manualLayout>
      </c:layout>
      <c:scatterChart>
        <c:scatterStyle val="lineMarker"/>
        <c:ser>
          <c:idx val="0"/>
          <c:order val="0"/>
          <c:tx>
            <c:strRef>
              <c:f>'basic patterns'!$F$1</c:f>
              <c:strCache>
                <c:ptCount val="1"/>
                <c:pt idx="0">
                  <c:v>AvgOfMon/time (wk 28)</c:v>
                </c:pt>
              </c:strCache>
            </c:strRef>
          </c:tx>
          <c:spPr>
            <a:ln w="28575">
              <a:noFill/>
            </a:ln>
          </c:spPr>
          <c:marker>
            <c:symbol val="circle"/>
            <c:size val="7"/>
            <c:spPr>
              <a:solidFill>
                <a:sysClr val="windowText" lastClr="000000"/>
              </a:solidFill>
              <a:ln>
                <a:noFill/>
              </a:ln>
            </c:spPr>
          </c:marker>
          <c:xVal>
            <c:numRef>
              <c:f>'basic patterns'!$C$2:$C$14</c:f>
              <c:numCache>
                <c:formatCode>General</c:formatCode>
                <c:ptCount val="13"/>
                <c:pt idx="0">
                  <c:v>2.56</c:v>
                </c:pt>
                <c:pt idx="1">
                  <c:v>11.4</c:v>
                </c:pt>
                <c:pt idx="2">
                  <c:v>5.78</c:v>
                </c:pt>
                <c:pt idx="3">
                  <c:v>5.09</c:v>
                </c:pt>
                <c:pt idx="4">
                  <c:v>5.5</c:v>
                </c:pt>
                <c:pt idx="5">
                  <c:v>6.1899999999999995</c:v>
                </c:pt>
                <c:pt idx="6">
                  <c:v>4.99</c:v>
                </c:pt>
                <c:pt idx="7">
                  <c:v>4.38</c:v>
                </c:pt>
                <c:pt idx="8">
                  <c:v>9.26</c:v>
                </c:pt>
                <c:pt idx="9">
                  <c:v>5.03</c:v>
                </c:pt>
                <c:pt idx="10">
                  <c:v>4.87</c:v>
                </c:pt>
                <c:pt idx="11">
                  <c:v>7.1599999999999975</c:v>
                </c:pt>
                <c:pt idx="12">
                  <c:v>5.6099999999999985</c:v>
                </c:pt>
              </c:numCache>
            </c:numRef>
          </c:xVal>
          <c:yVal>
            <c:numRef>
              <c:f>'basic patterns'!$G$2:$G$14</c:f>
              <c:numCache>
                <c:formatCode>General</c:formatCode>
                <c:ptCount val="13"/>
                <c:pt idx="0">
                  <c:v>9.1480542532027656</c:v>
                </c:pt>
                <c:pt idx="1">
                  <c:v>16.504797457367587</c:v>
                </c:pt>
                <c:pt idx="2">
                  <c:v>3.5926435383317163</c:v>
                </c:pt>
                <c:pt idx="3">
                  <c:v>7.5150327136274671</c:v>
                </c:pt>
                <c:pt idx="4">
                  <c:v>1.3776210860304134</c:v>
                </c:pt>
                <c:pt idx="5">
                  <c:v>7.8621903637973345</c:v>
                </c:pt>
                <c:pt idx="6">
                  <c:v>2.6011866415254645</c:v>
                </c:pt>
                <c:pt idx="7">
                  <c:v>3.6513246691847838</c:v>
                </c:pt>
                <c:pt idx="8">
                  <c:v>0.99328849078392156</c:v>
                </c:pt>
                <c:pt idx="9">
                  <c:v>4.5065568430269245</c:v>
                </c:pt>
                <c:pt idx="10">
                  <c:v>5.8092032447369384</c:v>
                </c:pt>
                <c:pt idx="11">
                  <c:v>8.3310282970086504</c:v>
                </c:pt>
                <c:pt idx="12">
                  <c:v>1.6948177083401823</c:v>
                </c:pt>
              </c:numCache>
            </c:numRef>
          </c:yVal>
        </c:ser>
        <c:axId val="57781632"/>
        <c:axId val="69371776"/>
      </c:scatterChart>
      <c:valAx>
        <c:axId val="57781632"/>
        <c:scaling>
          <c:orientation val="minMax"/>
        </c:scaling>
        <c:axPos val="b"/>
        <c:title>
          <c:tx>
            <c:rich>
              <a:bodyPr/>
              <a:lstStyle/>
              <a:p>
                <a:pPr>
                  <a:defRPr sz="1200"/>
                </a:pPr>
                <a:r>
                  <a:rPr lang="en-US" sz="1200" dirty="0"/>
                  <a:t>Texas rainfall</a:t>
                </a:r>
                <a:r>
                  <a:rPr lang="en-US" sz="1200" baseline="0" dirty="0"/>
                  <a:t> (cm) </a:t>
                </a:r>
                <a:endParaRPr lang="en-US" sz="1200" dirty="0"/>
              </a:p>
            </c:rich>
          </c:tx>
          <c:layout/>
        </c:title>
        <c:numFmt formatCode="General" sourceLinked="1"/>
        <c:tickLblPos val="nextTo"/>
        <c:txPr>
          <a:bodyPr/>
          <a:lstStyle/>
          <a:p>
            <a:pPr>
              <a:defRPr sz="1200"/>
            </a:pPr>
            <a:endParaRPr lang="en-US"/>
          </a:p>
        </c:txPr>
        <c:crossAx val="69371776"/>
        <c:crosses val="autoZero"/>
        <c:crossBetween val="midCat"/>
      </c:valAx>
      <c:valAx>
        <c:axId val="69371776"/>
        <c:scaling>
          <c:orientation val="minMax"/>
          <c:max val="20"/>
        </c:scaling>
        <c:axPos val="l"/>
        <c:numFmt formatCode="General" sourceLinked="1"/>
        <c:tickLblPos val="nextTo"/>
        <c:txPr>
          <a:bodyPr/>
          <a:lstStyle/>
          <a:p>
            <a:pPr>
              <a:defRPr sz="1200"/>
            </a:pPr>
            <a:endParaRPr lang="en-US"/>
          </a:p>
        </c:txPr>
        <c:crossAx val="57781632"/>
        <c:crosses val="autoZero"/>
        <c:crossBetween val="midCat"/>
        <c:majorUnit val="5"/>
      </c:valAx>
      <c:spPr>
        <a:noFill/>
      </c:spPr>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1988407699037624E-2"/>
          <c:y val="6.4704156991462536E-2"/>
          <c:w val="0.89022681539807824"/>
          <c:h val="0.70000231627058074"/>
        </c:manualLayout>
      </c:layout>
      <c:scatterChart>
        <c:scatterStyle val="lineMarker"/>
        <c:ser>
          <c:idx val="0"/>
          <c:order val="0"/>
          <c:tx>
            <c:strRef>
              <c:f>'basic patterns'!$F$1</c:f>
              <c:strCache>
                <c:ptCount val="1"/>
                <c:pt idx="0">
                  <c:v>AvgOfMon/time (wk 28)</c:v>
                </c:pt>
              </c:strCache>
            </c:strRef>
          </c:tx>
          <c:spPr>
            <a:ln w="28575">
              <a:noFill/>
            </a:ln>
          </c:spPr>
          <c:marker>
            <c:symbol val="circle"/>
            <c:size val="7"/>
            <c:spPr>
              <a:solidFill>
                <a:schemeClr val="tx1"/>
              </a:solidFill>
              <a:ln>
                <a:noFill/>
              </a:ln>
            </c:spPr>
          </c:marker>
          <c:xVal>
            <c:numRef>
              <c:f>'basic patterns'!$B$2:$B$14</c:f>
              <c:numCache>
                <c:formatCode>General</c:formatCode>
                <c:ptCount val="13"/>
                <c:pt idx="0">
                  <c:v>584.37013890000003</c:v>
                </c:pt>
                <c:pt idx="1">
                  <c:v>510.18933550000003</c:v>
                </c:pt>
                <c:pt idx="2">
                  <c:v>607.2154094</c:v>
                </c:pt>
                <c:pt idx="3">
                  <c:v>662.55448090000004</c:v>
                </c:pt>
                <c:pt idx="4">
                  <c:v>676.39812209999798</c:v>
                </c:pt>
                <c:pt idx="5">
                  <c:v>616.44253519999666</c:v>
                </c:pt>
                <c:pt idx="6">
                  <c:v>729.27784440000005</c:v>
                </c:pt>
                <c:pt idx="7">
                  <c:v>615.08213079999996</c:v>
                </c:pt>
                <c:pt idx="8">
                  <c:v>584.70842589999938</c:v>
                </c:pt>
                <c:pt idx="9">
                  <c:v>524.40351559999999</c:v>
                </c:pt>
                <c:pt idx="10">
                  <c:v>732.88248769999996</c:v>
                </c:pt>
                <c:pt idx="11">
                  <c:v>577.50004349999949</c:v>
                </c:pt>
                <c:pt idx="12">
                  <c:v>663.63575760000003</c:v>
                </c:pt>
              </c:numCache>
            </c:numRef>
          </c:xVal>
          <c:yVal>
            <c:numRef>
              <c:f>'basic patterns'!$G$2:$G$14</c:f>
              <c:numCache>
                <c:formatCode>General</c:formatCode>
                <c:ptCount val="13"/>
                <c:pt idx="0">
                  <c:v>9.1480542532027656</c:v>
                </c:pt>
                <c:pt idx="1">
                  <c:v>16.504797457367587</c:v>
                </c:pt>
                <c:pt idx="2">
                  <c:v>3.5926435383317163</c:v>
                </c:pt>
                <c:pt idx="3">
                  <c:v>7.5150327136274671</c:v>
                </c:pt>
                <c:pt idx="4">
                  <c:v>1.3776210860304134</c:v>
                </c:pt>
                <c:pt idx="5">
                  <c:v>7.8621903637973345</c:v>
                </c:pt>
                <c:pt idx="6">
                  <c:v>2.6011866415254645</c:v>
                </c:pt>
                <c:pt idx="7">
                  <c:v>3.6513246691847838</c:v>
                </c:pt>
                <c:pt idx="8">
                  <c:v>0.99328849078392156</c:v>
                </c:pt>
                <c:pt idx="9">
                  <c:v>4.5065568430269245</c:v>
                </c:pt>
                <c:pt idx="10">
                  <c:v>5.8092032447369384</c:v>
                </c:pt>
                <c:pt idx="11">
                  <c:v>8.3310282970086504</c:v>
                </c:pt>
                <c:pt idx="12">
                  <c:v>1.6948177083401823</c:v>
                </c:pt>
              </c:numCache>
            </c:numRef>
          </c:yVal>
        </c:ser>
        <c:axId val="201850240"/>
        <c:axId val="201911680"/>
      </c:scatterChart>
      <c:valAx>
        <c:axId val="201850240"/>
        <c:scaling>
          <c:orientation val="minMax"/>
          <c:max val="800"/>
          <c:min val="500"/>
        </c:scaling>
        <c:axPos val="b"/>
        <c:title>
          <c:tx>
            <c:rich>
              <a:bodyPr/>
              <a:lstStyle/>
              <a:p>
                <a:pPr>
                  <a:defRPr sz="1200"/>
                </a:pPr>
                <a:r>
                  <a:rPr lang="en-US" sz="1200"/>
                  <a:t>Texas</a:t>
                </a:r>
                <a:r>
                  <a:rPr lang="en-US" sz="1200" baseline="0"/>
                  <a:t> GDD (weeks 4-9)</a:t>
                </a:r>
                <a:endParaRPr lang="en-US" sz="1200"/>
              </a:p>
            </c:rich>
          </c:tx>
          <c:layout/>
        </c:title>
        <c:numFmt formatCode="General" sourceLinked="1"/>
        <c:tickLblPos val="nextTo"/>
        <c:txPr>
          <a:bodyPr/>
          <a:lstStyle/>
          <a:p>
            <a:pPr>
              <a:defRPr sz="1200"/>
            </a:pPr>
            <a:endParaRPr lang="en-US"/>
          </a:p>
        </c:txPr>
        <c:crossAx val="201911680"/>
        <c:crosses val="autoZero"/>
        <c:crossBetween val="midCat"/>
        <c:majorUnit val="50"/>
      </c:valAx>
      <c:valAx>
        <c:axId val="201911680"/>
        <c:scaling>
          <c:orientation val="minMax"/>
        </c:scaling>
        <c:axPos val="l"/>
        <c:numFmt formatCode="General" sourceLinked="1"/>
        <c:tickLblPos val="nextTo"/>
        <c:txPr>
          <a:bodyPr/>
          <a:lstStyle/>
          <a:p>
            <a:pPr>
              <a:defRPr sz="1200"/>
            </a:pPr>
            <a:endParaRPr lang="en-US"/>
          </a:p>
        </c:txPr>
        <c:crossAx val="201850240"/>
        <c:crosses val="autoZero"/>
        <c:crossBetween val="midCat"/>
      </c:valAx>
      <c:spPr>
        <a:noFill/>
      </c:spPr>
    </c:plotArea>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023006165440421"/>
          <c:y val="3.391185476815399E-2"/>
          <c:w val="0.82183903631054256"/>
          <c:h val="0.69370374409735558"/>
        </c:manualLayout>
      </c:layout>
      <c:scatterChart>
        <c:scatterStyle val="lineMarker"/>
        <c:ser>
          <c:idx val="0"/>
          <c:order val="0"/>
          <c:tx>
            <c:strRef>
              <c:f>'basic patterns'!$F$1</c:f>
              <c:strCache>
                <c:ptCount val="1"/>
                <c:pt idx="0">
                  <c:v>AvgOfMon/time (wk 28)</c:v>
                </c:pt>
              </c:strCache>
            </c:strRef>
          </c:tx>
          <c:spPr>
            <a:ln w="28575">
              <a:noFill/>
            </a:ln>
          </c:spPr>
          <c:marker>
            <c:symbol val="circle"/>
            <c:size val="7"/>
            <c:spPr>
              <a:solidFill>
                <a:sysClr val="windowText" lastClr="000000"/>
              </a:solidFill>
              <a:ln>
                <a:noFill/>
              </a:ln>
            </c:spPr>
          </c:marker>
          <c:xVal>
            <c:numRef>
              <c:f>'basic patterns'!$D$2:$D$14</c:f>
              <c:numCache>
                <c:formatCode>General</c:formatCode>
                <c:ptCount val="13"/>
                <c:pt idx="0">
                  <c:v>2174.4037499999995</c:v>
                </c:pt>
                <c:pt idx="1">
                  <c:v>1767.952</c:v>
                </c:pt>
                <c:pt idx="2">
                  <c:v>2231.8953846153872</c:v>
                </c:pt>
                <c:pt idx="3">
                  <c:v>2346.9862500000004</c:v>
                </c:pt>
                <c:pt idx="4">
                  <c:v>2086.5253846153842</c:v>
                </c:pt>
                <c:pt idx="5">
                  <c:v>2128.7088888888738</c:v>
                </c:pt>
                <c:pt idx="6">
                  <c:v>2337.4938636363672</c:v>
                </c:pt>
                <c:pt idx="7">
                  <c:v>1961.0516981132087</c:v>
                </c:pt>
                <c:pt idx="8">
                  <c:v>2141.209534883722</c:v>
                </c:pt>
                <c:pt idx="9">
                  <c:v>2309.4702380952422</c:v>
                </c:pt>
                <c:pt idx="10">
                  <c:v>2159.0251219512202</c:v>
                </c:pt>
                <c:pt idx="11">
                  <c:v>2392.633333333355</c:v>
                </c:pt>
                <c:pt idx="12">
                  <c:v>2103.5371111111112</c:v>
                </c:pt>
              </c:numCache>
            </c:numRef>
          </c:xVal>
          <c:yVal>
            <c:numRef>
              <c:f>'basic patterns'!$G$2:$G$14</c:f>
              <c:numCache>
                <c:formatCode>General</c:formatCode>
                <c:ptCount val="13"/>
                <c:pt idx="0">
                  <c:v>9.1480542532027656</c:v>
                </c:pt>
                <c:pt idx="1">
                  <c:v>16.504797457367587</c:v>
                </c:pt>
                <c:pt idx="2">
                  <c:v>3.5926435383317163</c:v>
                </c:pt>
                <c:pt idx="3">
                  <c:v>7.5150327136274671</c:v>
                </c:pt>
                <c:pt idx="4">
                  <c:v>1.3776210860304134</c:v>
                </c:pt>
                <c:pt idx="5">
                  <c:v>7.8621903637973345</c:v>
                </c:pt>
                <c:pt idx="6">
                  <c:v>2.6011866415254645</c:v>
                </c:pt>
                <c:pt idx="7">
                  <c:v>3.6513246691847838</c:v>
                </c:pt>
                <c:pt idx="8">
                  <c:v>0.99328849078392156</c:v>
                </c:pt>
                <c:pt idx="9">
                  <c:v>4.5065568430269245</c:v>
                </c:pt>
                <c:pt idx="10">
                  <c:v>5.8092032447369384</c:v>
                </c:pt>
                <c:pt idx="11">
                  <c:v>8.3310282970086504</c:v>
                </c:pt>
                <c:pt idx="12">
                  <c:v>1.6948177083401823</c:v>
                </c:pt>
              </c:numCache>
            </c:numRef>
          </c:yVal>
        </c:ser>
        <c:axId val="216799872"/>
        <c:axId val="230894976"/>
      </c:scatterChart>
      <c:valAx>
        <c:axId val="216799872"/>
        <c:scaling>
          <c:orientation val="minMax"/>
          <c:max val="2500"/>
          <c:min val="1500"/>
        </c:scaling>
        <c:axPos val="b"/>
        <c:title>
          <c:tx>
            <c:rich>
              <a:bodyPr/>
              <a:lstStyle/>
              <a:p>
                <a:pPr>
                  <a:defRPr sz="1200"/>
                </a:pPr>
                <a:r>
                  <a:rPr lang="en-US" sz="1200"/>
                  <a:t>Ohio</a:t>
                </a:r>
                <a:r>
                  <a:rPr lang="en-US" sz="1200" baseline="0"/>
                  <a:t> GDD (weeks 10-28)</a:t>
                </a:r>
                <a:endParaRPr lang="en-US" sz="1200"/>
              </a:p>
            </c:rich>
          </c:tx>
          <c:layout/>
        </c:title>
        <c:numFmt formatCode="General" sourceLinked="1"/>
        <c:tickLblPos val="nextTo"/>
        <c:txPr>
          <a:bodyPr/>
          <a:lstStyle/>
          <a:p>
            <a:pPr>
              <a:defRPr sz="1200"/>
            </a:pPr>
            <a:endParaRPr lang="en-US"/>
          </a:p>
        </c:txPr>
        <c:crossAx val="230894976"/>
        <c:crosses val="autoZero"/>
        <c:crossBetween val="midCat"/>
        <c:majorUnit val="200"/>
      </c:valAx>
      <c:valAx>
        <c:axId val="230894976"/>
        <c:scaling>
          <c:orientation val="minMax"/>
        </c:scaling>
        <c:axPos val="l"/>
        <c:numFmt formatCode="General" sourceLinked="1"/>
        <c:tickLblPos val="nextTo"/>
        <c:txPr>
          <a:bodyPr/>
          <a:lstStyle/>
          <a:p>
            <a:pPr>
              <a:defRPr sz="1200"/>
            </a:pPr>
            <a:endParaRPr lang="en-US"/>
          </a:p>
        </c:txPr>
        <c:crossAx val="216799872"/>
        <c:crosses val="autoZero"/>
        <c:crossBetween val="midCat"/>
      </c:valAx>
      <c:spPr>
        <a:noFill/>
      </c:spPr>
    </c:plotArea>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258675998833746E-2"/>
          <c:y val="2.6162999721497833E-2"/>
          <c:w val="0.86716906598796029"/>
          <c:h val="0.73712706026105368"/>
        </c:manualLayout>
      </c:layout>
      <c:scatterChart>
        <c:scatterStyle val="lineMarker"/>
        <c:ser>
          <c:idx val="0"/>
          <c:order val="0"/>
          <c:tx>
            <c:strRef>
              <c:f>'basic patterns'!$F$1</c:f>
              <c:strCache>
                <c:ptCount val="1"/>
                <c:pt idx="0">
                  <c:v>AvgOfMon/time (wk 28)</c:v>
                </c:pt>
              </c:strCache>
            </c:strRef>
          </c:tx>
          <c:spPr>
            <a:ln w="28575">
              <a:noFill/>
            </a:ln>
          </c:spPr>
          <c:marker>
            <c:symbol val="circle"/>
            <c:size val="7"/>
            <c:spPr>
              <a:solidFill>
                <a:sysClr val="windowText" lastClr="000000"/>
              </a:solidFill>
              <a:ln>
                <a:noFill/>
              </a:ln>
            </c:spPr>
          </c:marker>
          <c:xVal>
            <c:numRef>
              <c:f>'basic patterns'!$E$2:$E$14</c:f>
              <c:numCache>
                <c:formatCode>General</c:formatCode>
                <c:ptCount val="13"/>
                <c:pt idx="0">
                  <c:v>3.7400000000000011</c:v>
                </c:pt>
                <c:pt idx="1">
                  <c:v>1.7740000000000002</c:v>
                </c:pt>
                <c:pt idx="2">
                  <c:v>-0.67692307692308296</c:v>
                </c:pt>
                <c:pt idx="3">
                  <c:v>-3.1312499999999881</c:v>
                </c:pt>
                <c:pt idx="4">
                  <c:v>0.21615384615384609</c:v>
                </c:pt>
                <c:pt idx="5">
                  <c:v>-1.3840740740740742</c:v>
                </c:pt>
                <c:pt idx="6">
                  <c:v>-2.8827272727272808</c:v>
                </c:pt>
                <c:pt idx="7">
                  <c:v>2.7986792452830191</c:v>
                </c:pt>
                <c:pt idx="8">
                  <c:v>4.1283720930232564</c:v>
                </c:pt>
                <c:pt idx="9">
                  <c:v>-0.44071428571428672</c:v>
                </c:pt>
                <c:pt idx="10">
                  <c:v>1.6646341463414627</c:v>
                </c:pt>
                <c:pt idx="11">
                  <c:v>2.9333333333333392E-2</c:v>
                </c:pt>
                <c:pt idx="12">
                  <c:v>1.9046666666666665</c:v>
                </c:pt>
              </c:numCache>
            </c:numRef>
          </c:xVal>
          <c:yVal>
            <c:numRef>
              <c:f>'basic patterns'!$G$2:$G$14</c:f>
              <c:numCache>
                <c:formatCode>General</c:formatCode>
                <c:ptCount val="13"/>
                <c:pt idx="0">
                  <c:v>9.1480542532027656</c:v>
                </c:pt>
                <c:pt idx="1">
                  <c:v>16.504797457367587</c:v>
                </c:pt>
                <c:pt idx="2">
                  <c:v>3.5926435383317163</c:v>
                </c:pt>
                <c:pt idx="3">
                  <c:v>7.5150327136274671</c:v>
                </c:pt>
                <c:pt idx="4">
                  <c:v>1.3776210860304134</c:v>
                </c:pt>
                <c:pt idx="5">
                  <c:v>7.8621903637973345</c:v>
                </c:pt>
                <c:pt idx="6">
                  <c:v>2.6011866415254645</c:v>
                </c:pt>
                <c:pt idx="7">
                  <c:v>3.6513246691847838</c:v>
                </c:pt>
                <c:pt idx="8">
                  <c:v>0.99328849078392156</c:v>
                </c:pt>
                <c:pt idx="9">
                  <c:v>4.5065568430269245</c:v>
                </c:pt>
                <c:pt idx="10">
                  <c:v>5.8092032447369384</c:v>
                </c:pt>
                <c:pt idx="11">
                  <c:v>8.3310282970086504</c:v>
                </c:pt>
                <c:pt idx="12">
                  <c:v>1.6948177083401823</c:v>
                </c:pt>
              </c:numCache>
            </c:numRef>
          </c:yVal>
        </c:ser>
        <c:axId val="231183872"/>
        <c:axId val="231273216"/>
      </c:scatterChart>
      <c:valAx>
        <c:axId val="231183872"/>
        <c:scaling>
          <c:orientation val="minMax"/>
        </c:scaling>
        <c:axPos val="b"/>
        <c:title>
          <c:tx>
            <c:rich>
              <a:bodyPr/>
              <a:lstStyle/>
              <a:p>
                <a:pPr>
                  <a:defRPr sz="1200"/>
                </a:pPr>
                <a:r>
                  <a:rPr lang="en-US" sz="1200"/>
                  <a:t>Ohio</a:t>
                </a:r>
                <a:r>
                  <a:rPr lang="en-US" sz="1200" baseline="0"/>
                  <a:t> PDI (through week 28)</a:t>
                </a:r>
                <a:endParaRPr lang="en-US" sz="1200"/>
              </a:p>
            </c:rich>
          </c:tx>
          <c:layout/>
        </c:title>
        <c:numFmt formatCode="General" sourceLinked="1"/>
        <c:tickLblPos val="nextTo"/>
        <c:txPr>
          <a:bodyPr/>
          <a:lstStyle/>
          <a:p>
            <a:pPr>
              <a:defRPr sz="1200"/>
            </a:pPr>
            <a:endParaRPr lang="en-US"/>
          </a:p>
        </c:txPr>
        <c:crossAx val="231273216"/>
        <c:crossesAt val="0"/>
        <c:crossBetween val="midCat"/>
      </c:valAx>
      <c:valAx>
        <c:axId val="231273216"/>
        <c:scaling>
          <c:orientation val="minMax"/>
          <c:max val="20"/>
          <c:min val="0"/>
        </c:scaling>
        <c:axPos val="l"/>
        <c:numFmt formatCode="General" sourceLinked="1"/>
        <c:tickLblPos val="nextTo"/>
        <c:txPr>
          <a:bodyPr/>
          <a:lstStyle/>
          <a:p>
            <a:pPr>
              <a:defRPr sz="1200"/>
            </a:pPr>
            <a:endParaRPr lang="en-US"/>
          </a:p>
        </c:txPr>
        <c:crossAx val="231183872"/>
        <c:crossesAt val="-4"/>
        <c:crossBetween val="midCat"/>
        <c:majorUnit val="5"/>
      </c:valAx>
      <c:spPr>
        <a:noFill/>
      </c:spPr>
    </c:plotArea>
    <c:plotVisOnly val="1"/>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123019541585641"/>
          <c:y val="4.6539442986293388E-2"/>
          <c:w val="0.79223819694602959"/>
          <c:h val="0.75570281714785803"/>
        </c:manualLayout>
      </c:layout>
      <c:scatterChart>
        <c:scatterStyle val="lineMarker"/>
        <c:ser>
          <c:idx val="0"/>
          <c:order val="0"/>
          <c:tx>
            <c:v>Eggs</c:v>
          </c:tx>
          <c:spPr>
            <a:ln w="28575">
              <a:noFill/>
            </a:ln>
          </c:spPr>
          <c:marker>
            <c:symbol val="diamond"/>
            <c:size val="12"/>
          </c:marker>
          <c:xVal>
            <c:numRef>
              <c:f>'fall and winter comparisons'!$F$6:$X$6</c:f>
              <c:numCache>
                <c:formatCode>General</c:formatCode>
                <c:ptCount val="19"/>
                <c:pt idx="0">
                  <c:v>1.3758798693439218</c:v>
                </c:pt>
                <c:pt idx="1">
                  <c:v>1.1856669270707278</c:v>
                </c:pt>
                <c:pt idx="2">
                  <c:v>1.7640431528296039</c:v>
                </c:pt>
                <c:pt idx="3">
                  <c:v>2.9655900874054986</c:v>
                </c:pt>
                <c:pt idx="4">
                  <c:v>5.2402362095092707</c:v>
                </c:pt>
                <c:pt idx="5">
                  <c:v>0.59470241070523489</c:v>
                </c:pt>
                <c:pt idx="6">
                  <c:v>0.19105346922454711</c:v>
                </c:pt>
                <c:pt idx="7">
                  <c:v>0.35919218389574192</c:v>
                </c:pt>
                <c:pt idx="8">
                  <c:v>0.31412385066287535</c:v>
                </c:pt>
                <c:pt idx="9">
                  <c:v>0.9336175628297515</c:v>
                </c:pt>
                <c:pt idx="10">
                  <c:v>0.72663643914053</c:v>
                </c:pt>
                <c:pt idx="11">
                  <c:v>1.8507905345144413</c:v>
                </c:pt>
                <c:pt idx="12">
                  <c:v>0.72022883172882102</c:v>
                </c:pt>
                <c:pt idx="13">
                  <c:v>2.8532318858618804</c:v>
                </c:pt>
                <c:pt idx="14">
                  <c:v>1.4792888804853004</c:v>
                </c:pt>
                <c:pt idx="15">
                  <c:v>1.4164698804197953</c:v>
                </c:pt>
                <c:pt idx="16">
                  <c:v>1.5342679790377165</c:v>
                </c:pt>
                <c:pt idx="17">
                  <c:v>1.4792962533604235</c:v>
                </c:pt>
                <c:pt idx="18">
                  <c:v>0.21233649699647364</c:v>
                </c:pt>
              </c:numCache>
            </c:numRef>
          </c:xVal>
          <c:yVal>
            <c:numRef>
              <c:f>'fall and winter comparisons'!$F$10:$X$10</c:f>
              <c:numCache>
                <c:formatCode>General</c:formatCode>
                <c:ptCount val="19"/>
                <c:pt idx="0">
                  <c:v>41.686938347033561</c:v>
                </c:pt>
                <c:pt idx="1">
                  <c:v>10</c:v>
                </c:pt>
                <c:pt idx="2">
                  <c:v>9.7723722095581103</c:v>
                </c:pt>
                <c:pt idx="3">
                  <c:v>26.365269461077837</c:v>
                </c:pt>
                <c:pt idx="4">
                  <c:v>67.958083832335319</c:v>
                </c:pt>
                <c:pt idx="5">
                  <c:v>19.905325443786982</c:v>
                </c:pt>
                <c:pt idx="6">
                  <c:v>2.7065868263473063</c:v>
                </c:pt>
                <c:pt idx="7">
                  <c:v>14.317365269461078</c:v>
                </c:pt>
                <c:pt idx="8">
                  <c:v>9.4850299401197606</c:v>
                </c:pt>
                <c:pt idx="9">
                  <c:v>23.161676646706585</c:v>
                </c:pt>
                <c:pt idx="10">
                  <c:v>8.946107784431133</c:v>
                </c:pt>
                <c:pt idx="11">
                  <c:v>96.042682926829258</c:v>
                </c:pt>
                <c:pt idx="12">
                  <c:v>14.156626506024102</c:v>
                </c:pt>
                <c:pt idx="13">
                  <c:v>33.730538922155723</c:v>
                </c:pt>
                <c:pt idx="14">
                  <c:v>18.393939393939384</c:v>
                </c:pt>
                <c:pt idx="15">
                  <c:v>7.676646706586828</c:v>
                </c:pt>
                <c:pt idx="16">
                  <c:v>27.557046979865763</c:v>
                </c:pt>
                <c:pt idx="17">
                  <c:v>20.26241134751772</c:v>
                </c:pt>
                <c:pt idx="18">
                  <c:v>3.5534591194968539</c:v>
                </c:pt>
              </c:numCache>
            </c:numRef>
          </c:yVal>
        </c:ser>
        <c:axId val="231378944"/>
        <c:axId val="231381248"/>
      </c:scatterChart>
      <c:valAx>
        <c:axId val="231378944"/>
        <c:scaling>
          <c:orientation val="minMax"/>
        </c:scaling>
        <c:axPos val="b"/>
        <c:title>
          <c:tx>
            <c:rich>
              <a:bodyPr/>
              <a:lstStyle/>
              <a:p>
                <a:pPr>
                  <a:defRPr/>
                </a:pPr>
                <a:r>
                  <a:rPr lang="en-US"/>
                  <a:t>N-east summer adult population (NABA</a:t>
                </a:r>
                <a:r>
                  <a:rPr lang="en-US" baseline="0"/>
                  <a:t> detections</a:t>
                </a:r>
                <a:r>
                  <a:rPr lang="en-US"/>
                  <a:t>)</a:t>
                </a:r>
              </a:p>
            </c:rich>
          </c:tx>
          <c:layout/>
        </c:title>
        <c:numFmt formatCode="General" sourceLinked="1"/>
        <c:tickLblPos val="nextTo"/>
        <c:crossAx val="231381248"/>
        <c:crossesAt val="0"/>
        <c:crossBetween val="midCat"/>
      </c:valAx>
      <c:valAx>
        <c:axId val="231381248"/>
        <c:scaling>
          <c:orientation val="minMax"/>
        </c:scaling>
        <c:axPos val="l"/>
        <c:title>
          <c:tx>
            <c:rich>
              <a:bodyPr rot="-5400000" vert="horz"/>
              <a:lstStyle/>
              <a:p>
                <a:pPr>
                  <a:defRPr sz="1400"/>
                </a:pPr>
                <a:r>
                  <a:rPr lang="en-US" sz="1400"/>
                  <a:t>Cape May Roost</a:t>
                </a:r>
                <a:r>
                  <a:rPr lang="en-US" sz="1400" baseline="0"/>
                  <a:t> Size</a:t>
                </a:r>
                <a:endParaRPr lang="en-US" sz="1400"/>
              </a:p>
            </c:rich>
          </c:tx>
          <c:layout>
            <c:manualLayout>
              <c:xMode val="edge"/>
              <c:yMode val="edge"/>
              <c:x val="2.7561231353618487E-2"/>
              <c:y val="0.23978638670166247"/>
            </c:manualLayout>
          </c:layout>
        </c:title>
        <c:numFmt formatCode="General" sourceLinked="1"/>
        <c:tickLblPos val="nextTo"/>
        <c:crossAx val="231378944"/>
        <c:crossesAt val="1.0000000000000022E-3"/>
        <c:crossBetween val="midCat"/>
      </c:valAx>
    </c:plotArea>
    <c:plotVisOnly val="1"/>
  </c:chart>
  <c:txPr>
    <a:bodyPr/>
    <a:lstStyle/>
    <a:p>
      <a:pPr>
        <a:defRPr sz="14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1EB7F-BD0C-41AD-9F39-39C0B5C890E4}" type="datetimeFigureOut">
              <a:rPr lang="en-US" smtClean="0"/>
              <a:pPr/>
              <a:t>9/8/2012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28F9C-58D4-4721-B9E0-AA08D5E0E8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CEF555F-4F9E-4D40-BF37-34ED1189FCAA}" type="slidenum">
              <a:rPr lang="en-US" smtClean="0"/>
              <a:pPr/>
              <a:t>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CEF555F-4F9E-4D40-BF37-34ED1189FCAA}" type="slidenum">
              <a:rPr lang="en-US" smtClean="0"/>
              <a:pPr/>
              <a:t>26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860FDAA-9F3F-4465-9915-676E7A3BC89A}" type="slidenum">
              <a:rPr lang="en-US" smtClean="0"/>
              <a:pPr/>
              <a:t>23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4E64F-665C-4086-A30F-8BA4B4DD2C6B}"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E64F-665C-4086-A30F-8BA4B4DD2C6B}"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E64F-665C-4086-A30F-8BA4B4DD2C6B}"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E64F-665C-4086-A30F-8BA4B4DD2C6B}"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4E64F-665C-4086-A30F-8BA4B4DD2C6B}" type="datetimeFigureOut">
              <a:rPr lang="en-US" smtClean="0"/>
              <a:pPr/>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4E64F-665C-4086-A30F-8BA4B4DD2C6B}" type="datetimeFigureOut">
              <a:rPr lang="en-US" smtClean="0"/>
              <a:pPr/>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4E64F-665C-4086-A30F-8BA4B4DD2C6B}" type="datetimeFigureOut">
              <a:rPr lang="en-US" smtClean="0"/>
              <a:pPr/>
              <a:t>9/8/2012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4E64F-665C-4086-A30F-8BA4B4DD2C6B}" type="datetimeFigureOut">
              <a:rPr lang="en-US" smtClean="0"/>
              <a:pPr/>
              <a:t>9/8/2012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E64F-665C-4086-A30F-8BA4B4DD2C6B}" type="datetimeFigureOut">
              <a:rPr lang="en-US" smtClean="0"/>
              <a:pPr/>
              <a:t>9/8/2012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4E64F-665C-4086-A30F-8BA4B4DD2C6B}" type="datetimeFigureOut">
              <a:rPr lang="en-US" smtClean="0"/>
              <a:pPr/>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4E64F-665C-4086-A30F-8BA4B4DD2C6B}" type="datetimeFigureOut">
              <a:rPr lang="en-US" smtClean="0"/>
              <a:pPr/>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00466-132F-4D75-BA77-7530DF8A5F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4E64F-665C-4086-A30F-8BA4B4DD2C6B}" type="datetimeFigureOut">
              <a:rPr lang="en-US" smtClean="0"/>
              <a:pPr/>
              <a:t>9/8/2012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00466-132F-4D75-BA77-7530DF8A5F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image" Target="../media/image15.tiff"/><Relationship Id="rId1" Type="http://schemas.openxmlformats.org/officeDocument/2006/relationships/slideLayout" Target="../slideLayouts/slideLayout6.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229600" cy="1981200"/>
          </a:xfrm>
        </p:spPr>
        <p:txBody>
          <a:bodyPr>
            <a:normAutofit/>
          </a:bodyPr>
          <a:lstStyle/>
          <a:p>
            <a:r>
              <a:rPr lang="en-US" sz="3600" dirty="0" smtClean="0"/>
              <a:t>Connecting eastern monarch population dynamics across their migratory cycle</a:t>
            </a:r>
            <a:endParaRPr lang="en-US" sz="3600" dirty="0"/>
          </a:p>
        </p:txBody>
      </p:sp>
      <p:sp>
        <p:nvSpPr>
          <p:cNvPr id="3" name="Subtitle 2"/>
          <p:cNvSpPr>
            <a:spLocks noGrp="1"/>
          </p:cNvSpPr>
          <p:nvPr>
            <p:ph type="subTitle" idx="1"/>
          </p:nvPr>
        </p:nvSpPr>
        <p:spPr>
          <a:xfrm>
            <a:off x="1371600" y="3048000"/>
            <a:ext cx="6400800" cy="2286000"/>
          </a:xfrm>
        </p:spPr>
        <p:txBody>
          <a:bodyPr>
            <a:normAutofit fontScale="92500" lnSpcReduction="20000"/>
          </a:bodyPr>
          <a:lstStyle/>
          <a:p>
            <a:r>
              <a:rPr lang="en-US" dirty="0" smtClean="0"/>
              <a:t>Leslie </a:t>
            </a:r>
            <a:r>
              <a:rPr lang="en-US" dirty="0" err="1" smtClean="0"/>
              <a:t>Ries</a:t>
            </a:r>
            <a:r>
              <a:rPr lang="en-US" dirty="0" smtClean="0"/>
              <a:t>, Univ. of MD</a:t>
            </a:r>
          </a:p>
          <a:p>
            <a:r>
              <a:rPr lang="en-US" dirty="0" smtClean="0"/>
              <a:t>Karen </a:t>
            </a:r>
            <a:r>
              <a:rPr lang="en-US" dirty="0" err="1" smtClean="0"/>
              <a:t>Oberhauser</a:t>
            </a:r>
            <a:r>
              <a:rPr lang="en-US" dirty="0" smtClean="0"/>
              <a:t>, Univ. of MN</a:t>
            </a:r>
          </a:p>
          <a:p>
            <a:r>
              <a:rPr lang="en-US" dirty="0" smtClean="0"/>
              <a:t>Elise </a:t>
            </a:r>
            <a:r>
              <a:rPr lang="en-US" dirty="0" err="1" smtClean="0"/>
              <a:t>Zipkin</a:t>
            </a:r>
            <a:r>
              <a:rPr lang="en-US" dirty="0" smtClean="0"/>
              <a:t>, USGS (</a:t>
            </a:r>
            <a:r>
              <a:rPr lang="en-US" dirty="0" err="1" smtClean="0"/>
              <a:t>Patuxent</a:t>
            </a:r>
            <a:r>
              <a:rPr lang="en-US" dirty="0" smtClean="0"/>
              <a:t>)</a:t>
            </a:r>
          </a:p>
          <a:p>
            <a:r>
              <a:rPr lang="en-US" dirty="0" smtClean="0"/>
              <a:t>Doug </a:t>
            </a:r>
            <a:r>
              <a:rPr lang="en-US" dirty="0" err="1" smtClean="0"/>
              <a:t>Taron</a:t>
            </a:r>
            <a:r>
              <a:rPr lang="en-US" dirty="0" smtClean="0"/>
              <a:t>, IL BMS</a:t>
            </a:r>
          </a:p>
          <a:p>
            <a:r>
              <a:rPr lang="en-US" dirty="0" smtClean="0"/>
              <a:t>Eduardo </a:t>
            </a:r>
            <a:r>
              <a:rPr lang="en-US" dirty="0" err="1" smtClean="0"/>
              <a:t>Rendon</a:t>
            </a:r>
            <a:r>
              <a:rPr lang="en-US" dirty="0" smtClean="0"/>
              <a:t>, WWF-Mexico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2" name="5-Point Star 11"/>
          <p:cNvSpPr/>
          <p:nvPr/>
        </p:nvSpPr>
        <p:spPr>
          <a:xfrm>
            <a:off x="3581400" y="29718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04800" y="63246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200" y="1295400"/>
            <a:ext cx="3962400" cy="4579715"/>
          </a:xfrm>
          <a:prstGeom prst="rect">
            <a:avLst/>
          </a:prstGeom>
          <a:noFill/>
        </p:spPr>
        <p:txBody>
          <a:bodyPr wrap="square" rtlCol="0">
            <a:spAutoFit/>
          </a:bodyPr>
          <a:lstStyle/>
          <a:p>
            <a:pPr marL="342900" indent="-342900">
              <a:lnSpc>
                <a:spcPct val="90000"/>
              </a:lnSpc>
              <a:buFont typeface="+mj-lt"/>
              <a:buAutoNum type="arabicPeriod"/>
            </a:pPr>
            <a:r>
              <a:rPr lang="en-US" dirty="0" smtClean="0">
                <a:solidFill>
                  <a:schemeClr val="bg1">
                    <a:lumMod val="65000"/>
                  </a:schemeClr>
                </a:solidFill>
              </a:rPr>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solidFill>
                  <a:schemeClr val="bg1">
                    <a:lumMod val="65000"/>
                  </a:schemeClr>
                </a:solidFill>
              </a:rPr>
              <a:t>Do the number of spring arriving adults relate to the number of 1st gen eggs that are recorded?</a:t>
            </a:r>
          </a:p>
          <a:p>
            <a:pPr marL="342900" indent="-342900">
              <a:lnSpc>
                <a:spcPct val="90000"/>
              </a:lnSpc>
              <a:buFont typeface="+mj-lt"/>
              <a:buAutoNum type="arabicPeriod"/>
            </a:pPr>
            <a:r>
              <a:rPr lang="en-US" dirty="0" smtClean="0">
                <a:solidFill>
                  <a:schemeClr val="bg1">
                    <a:lumMod val="65000"/>
                  </a:schemeClr>
                </a:solidFill>
              </a:rPr>
              <a:t>How do the number of spring adults or eggs relate to the number of 1st generation arrivals in the northern regions?</a:t>
            </a:r>
          </a:p>
          <a:p>
            <a:pPr marL="342900" indent="-342900">
              <a:lnSpc>
                <a:spcPct val="90000"/>
              </a:lnSpc>
              <a:buFont typeface="+mj-lt"/>
              <a:buAutoNum type="arabicPeriod"/>
            </a:pPr>
            <a:r>
              <a:rPr lang="en-US" dirty="0" smtClean="0">
                <a:solidFill>
                  <a:schemeClr val="bg1">
                    <a:lumMod val="65000"/>
                  </a:schemeClr>
                </a:solidFill>
              </a:rPr>
              <a:t>Can the number of 1st generation adults / 2nd generation eggs predict numbers in subsequent generations?</a:t>
            </a:r>
          </a:p>
          <a:p>
            <a:pPr marL="342900" indent="-342900">
              <a:lnSpc>
                <a:spcPct val="90000"/>
              </a:lnSpc>
              <a:buFont typeface="+mj-lt"/>
              <a:buAutoNum type="arabicPeriod"/>
            </a:pPr>
            <a:r>
              <a:rPr lang="en-US" dirty="0" smtClean="0"/>
              <a:t>Can the size of the population at the last stages of the breeding cycle predict the number of fall migrants?</a:t>
            </a:r>
            <a:endParaRPr lang="en-US" dirty="0"/>
          </a:p>
        </p:txBody>
      </p:sp>
      <p:sp>
        <p:nvSpPr>
          <p:cNvPr id="26" name="Freeform 25"/>
          <p:cNvSpPr/>
          <p:nvPr/>
        </p:nvSpPr>
        <p:spPr>
          <a:xfrm>
            <a:off x="279401" y="5181600"/>
            <a:ext cx="330200" cy="10953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429000" y="2133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flipV="1">
            <a:off x="1905000" y="3581400"/>
            <a:ext cx="0" cy="304800"/>
          </a:xfrm>
          <a:prstGeom prst="straightConnector1">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124200" y="3448050"/>
            <a:ext cx="161925" cy="409575"/>
          </a:xfrm>
          <a:prstGeom prst="straightConnector1">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914400" y="22860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itle 1"/>
          <p:cNvSpPr txBox="1">
            <a:spLocks/>
          </p:cNvSpPr>
          <p:nvPr/>
        </p:nvSpPr>
        <p:spPr>
          <a:xfrm>
            <a:off x="304800" y="304800"/>
            <a:ext cx="88392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Tracking the population through each region and stage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9" name="Freeform 38"/>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a:off x="3715657" y="2442029"/>
            <a:ext cx="145143" cy="518885"/>
          </a:xfrm>
          <a:prstGeom prst="straightConnector1">
            <a:avLst/>
          </a:prstGeom>
          <a:ln w="762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rot="3193517" flipH="1">
            <a:off x="1170882" y="3165910"/>
            <a:ext cx="817365" cy="1423480"/>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4838666" flipH="1">
            <a:off x="2020942" y="2738796"/>
            <a:ext cx="1389287" cy="182940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2" name="5-Point Star 11"/>
          <p:cNvSpPr/>
          <p:nvPr/>
        </p:nvSpPr>
        <p:spPr>
          <a:xfrm>
            <a:off x="3581400" y="29718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04800" y="63246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200" y="1031790"/>
            <a:ext cx="3962400" cy="5826210"/>
          </a:xfrm>
          <a:prstGeom prst="rect">
            <a:avLst/>
          </a:prstGeom>
          <a:noFill/>
        </p:spPr>
        <p:txBody>
          <a:bodyPr wrap="square" rtlCol="0">
            <a:spAutoFit/>
          </a:bodyPr>
          <a:lstStyle/>
          <a:p>
            <a:pPr marL="342900" indent="-342900">
              <a:lnSpc>
                <a:spcPct val="90000"/>
              </a:lnSpc>
              <a:buFont typeface="+mj-lt"/>
              <a:buAutoNum type="arabicPeriod"/>
            </a:pPr>
            <a:r>
              <a:rPr lang="en-US" dirty="0" smtClean="0">
                <a:solidFill>
                  <a:schemeClr val="bg1">
                    <a:lumMod val="65000"/>
                  </a:schemeClr>
                </a:solidFill>
              </a:rPr>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solidFill>
                  <a:schemeClr val="bg1">
                    <a:lumMod val="65000"/>
                  </a:schemeClr>
                </a:solidFill>
              </a:rPr>
              <a:t>Do the number of spring arriving adults relate to the number of 1st gen eggs that are recorded?</a:t>
            </a:r>
          </a:p>
          <a:p>
            <a:pPr marL="342900" indent="-342900">
              <a:lnSpc>
                <a:spcPct val="90000"/>
              </a:lnSpc>
              <a:buFont typeface="+mj-lt"/>
              <a:buAutoNum type="arabicPeriod"/>
            </a:pPr>
            <a:r>
              <a:rPr lang="en-US" dirty="0" smtClean="0">
                <a:solidFill>
                  <a:schemeClr val="bg1">
                    <a:lumMod val="65000"/>
                  </a:schemeClr>
                </a:solidFill>
              </a:rPr>
              <a:t>How do the number of spring adults or eggs relate to the number of 1st generation arrivals in the northern regions?</a:t>
            </a:r>
          </a:p>
          <a:p>
            <a:pPr marL="342900" indent="-342900">
              <a:lnSpc>
                <a:spcPct val="90000"/>
              </a:lnSpc>
              <a:buFont typeface="+mj-lt"/>
              <a:buAutoNum type="arabicPeriod"/>
            </a:pPr>
            <a:r>
              <a:rPr lang="en-US" dirty="0" smtClean="0">
                <a:solidFill>
                  <a:schemeClr val="bg1">
                    <a:lumMod val="65000"/>
                  </a:schemeClr>
                </a:solidFill>
              </a:rPr>
              <a:t>Can the number of 1st generation adults / 2nd generation eggs predict numbers in subsequent generations?</a:t>
            </a:r>
          </a:p>
          <a:p>
            <a:pPr marL="342900" indent="-342900">
              <a:lnSpc>
                <a:spcPct val="90000"/>
              </a:lnSpc>
              <a:buFont typeface="+mj-lt"/>
              <a:buAutoNum type="arabicPeriod"/>
            </a:pPr>
            <a:r>
              <a:rPr lang="en-US" dirty="0" smtClean="0">
                <a:solidFill>
                  <a:schemeClr val="bg1">
                    <a:lumMod val="65000"/>
                  </a:schemeClr>
                </a:solidFill>
              </a:rPr>
              <a:t>Can the size of the population at the last stages of the breeding cycle predict the number of fall migrants?</a:t>
            </a:r>
          </a:p>
          <a:p>
            <a:pPr marL="342900" indent="-342900">
              <a:lnSpc>
                <a:spcPct val="90000"/>
              </a:lnSpc>
              <a:buFont typeface="+mj-lt"/>
              <a:buAutoNum type="arabicPeriod"/>
            </a:pPr>
            <a:r>
              <a:rPr lang="en-US" dirty="0" smtClean="0"/>
              <a:t>Can the size of the population at the last stages of the breeding cycle predict the number of Mexican arrivals?</a:t>
            </a:r>
          </a:p>
          <a:p>
            <a:pPr marL="342900" indent="-342900">
              <a:lnSpc>
                <a:spcPct val="90000"/>
              </a:lnSpc>
              <a:buFont typeface="+mj-lt"/>
              <a:buAutoNum type="arabicPeriod"/>
            </a:pPr>
            <a:endParaRPr lang="en-US" dirty="0"/>
          </a:p>
        </p:txBody>
      </p:sp>
      <p:sp>
        <p:nvSpPr>
          <p:cNvPr id="18" name="Arc 17"/>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itle 1"/>
          <p:cNvSpPr txBox="1">
            <a:spLocks/>
          </p:cNvSpPr>
          <p:nvPr/>
        </p:nvSpPr>
        <p:spPr>
          <a:xfrm>
            <a:off x="304800" y="304800"/>
            <a:ext cx="88392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Tracking the population through each region and stage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Freeform 39"/>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a:off x="533400" y="2743200"/>
            <a:ext cx="2895600" cy="3581400"/>
          </a:xfrm>
          <a:prstGeom prst="straightConnector1">
            <a:avLst/>
          </a:prstGeom>
          <a:ln w="762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5" idx="0"/>
          </p:cNvCxnSpPr>
          <p:nvPr/>
        </p:nvCxnSpPr>
        <p:spPr>
          <a:xfrm flipH="1">
            <a:off x="419100" y="2438400"/>
            <a:ext cx="1257300" cy="3886200"/>
          </a:xfrm>
          <a:prstGeom prst="straightConnector1">
            <a:avLst/>
          </a:prstGeom>
          <a:ln w="762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71600" y="152400"/>
            <a:ext cx="6858000" cy="840230"/>
          </a:xfrm>
          <a:prstGeom prst="rect">
            <a:avLst/>
          </a:prstGeom>
          <a:noFill/>
        </p:spPr>
        <p:txBody>
          <a:bodyPr wrap="square" rtlCol="0">
            <a:spAutoFit/>
          </a:bodyPr>
          <a:lstStyle/>
          <a:p>
            <a:pPr marL="342900" indent="-342900">
              <a:lnSpc>
                <a:spcPct val="90000"/>
              </a:lnSpc>
            </a:pPr>
            <a:r>
              <a:rPr lang="en-US" dirty="0" smtClean="0"/>
              <a:t>Q1 and Q2.  How do overwintering numbers relate to the number of arriving adults and how do arriving adults influence the number of eggs we see in the spring?</a:t>
            </a:r>
          </a:p>
        </p:txBody>
      </p:sp>
      <p:grpSp>
        <p:nvGrpSpPr>
          <p:cNvPr id="59" name="Group 58"/>
          <p:cNvGrpSpPr/>
          <p:nvPr/>
        </p:nvGrpSpPr>
        <p:grpSpPr>
          <a:xfrm>
            <a:off x="228600" y="152400"/>
            <a:ext cx="990600" cy="1781175"/>
            <a:chOff x="152400" y="4267200"/>
            <a:chExt cx="1295400" cy="2286000"/>
          </a:xfrm>
        </p:grpSpPr>
        <p:pic>
          <p:nvPicPr>
            <p:cNvPr id="46" name="Picture 2"/>
            <p:cNvPicPr>
              <a:picLocks noChangeAspect="1" noChangeArrowheads="1"/>
            </p:cNvPicPr>
            <p:nvPr/>
          </p:nvPicPr>
          <p:blipFill>
            <a:blip r:embed="rId3" cstate="print"/>
            <a:srcRect l="54060" t="63746" r="36518" b="14000"/>
            <a:stretch>
              <a:fillRect/>
            </a:stretch>
          </p:blipFill>
          <p:spPr bwMode="auto">
            <a:xfrm>
              <a:off x="200025" y="4267200"/>
              <a:ext cx="1247775" cy="1841938"/>
            </a:xfrm>
            <a:prstGeom prst="rect">
              <a:avLst/>
            </a:prstGeom>
            <a:noFill/>
            <a:ln w="9525">
              <a:noFill/>
              <a:miter lim="800000"/>
              <a:headEnd/>
              <a:tailEnd/>
            </a:ln>
          </p:spPr>
        </p:pic>
        <p:sp>
          <p:nvSpPr>
            <p:cNvPr id="51" name="5-Point Star 50"/>
            <p:cNvSpPr/>
            <p:nvPr/>
          </p:nvSpPr>
          <p:spPr>
            <a:xfrm>
              <a:off x="1524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79401" y="5105400"/>
              <a:ext cx="482600" cy="11715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0" y="1676400"/>
            <a:ext cx="9144000" cy="5181600"/>
            <a:chOff x="0" y="1676400"/>
            <a:chExt cx="9144000" cy="5181600"/>
          </a:xfrm>
        </p:grpSpPr>
        <p:sp>
          <p:nvSpPr>
            <p:cNvPr id="19" name="Rectangle 18"/>
            <p:cNvSpPr/>
            <p:nvPr/>
          </p:nvSpPr>
          <p:spPr>
            <a:xfrm>
              <a:off x="0" y="1676400"/>
              <a:ext cx="91440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28600" y="5638800"/>
              <a:ext cx="8305800" cy="1089529"/>
            </a:xfrm>
            <a:prstGeom prst="rect">
              <a:avLst/>
            </a:prstGeom>
            <a:noFill/>
          </p:spPr>
          <p:txBody>
            <a:bodyPr wrap="square" rtlCol="0">
              <a:spAutoFit/>
            </a:bodyPr>
            <a:lstStyle/>
            <a:p>
              <a:pPr>
                <a:lnSpc>
                  <a:spcPct val="90000"/>
                </a:lnSpc>
              </a:pPr>
              <a:r>
                <a:rPr lang="en-US" i="1" dirty="0" smtClean="0"/>
                <a:t>A non-existent (or weak) relationship between the number of adults leaving Mexico and the number arriving in Texas and surrounding areas in the spring.  And no hint of a relationship between spring adults and eggs.  </a:t>
              </a:r>
              <a:r>
                <a:rPr lang="en-US" i="1" dirty="0" smtClean="0">
                  <a:solidFill>
                    <a:srgbClr val="FF0000"/>
                  </a:solidFill>
                </a:rPr>
                <a:t>But there are few data available to rigorously make these comparisons!!</a:t>
              </a:r>
            </a:p>
          </p:txBody>
        </p:sp>
        <p:grpSp>
          <p:nvGrpSpPr>
            <p:cNvPr id="63" name="Group 62"/>
            <p:cNvGrpSpPr/>
            <p:nvPr/>
          </p:nvGrpSpPr>
          <p:grpSpPr>
            <a:xfrm>
              <a:off x="0" y="1882833"/>
              <a:ext cx="8686800" cy="3908367"/>
              <a:chOff x="0" y="1882833"/>
              <a:chExt cx="8686800" cy="3908367"/>
            </a:xfrm>
          </p:grpSpPr>
          <p:graphicFrame>
            <p:nvGraphicFramePr>
              <p:cNvPr id="20" name="Chart 19"/>
              <p:cNvGraphicFramePr/>
              <p:nvPr/>
            </p:nvGraphicFramePr>
            <p:xfrm>
              <a:off x="0" y="2266006"/>
              <a:ext cx="4343400" cy="352519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457200" y="1882833"/>
                <a:ext cx="3574120" cy="369332"/>
              </a:xfrm>
              <a:prstGeom prst="rect">
                <a:avLst/>
              </a:prstGeom>
              <a:noFill/>
            </p:spPr>
            <p:txBody>
              <a:bodyPr wrap="none" rtlCol="0">
                <a:spAutoFit/>
              </a:bodyPr>
              <a:lstStyle/>
              <a:p>
                <a:r>
                  <a:rPr lang="en-US" b="1" dirty="0" smtClean="0"/>
                  <a:t>Mexican migrants and spring adults</a:t>
                </a:r>
                <a:endParaRPr lang="en-US" b="1" dirty="0"/>
              </a:p>
            </p:txBody>
          </p:sp>
          <p:graphicFrame>
            <p:nvGraphicFramePr>
              <p:cNvPr id="37" name="Chart 36"/>
              <p:cNvGraphicFramePr/>
              <p:nvPr/>
            </p:nvGraphicFramePr>
            <p:xfrm>
              <a:off x="4267200" y="2111433"/>
              <a:ext cx="4419600" cy="358140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p:cNvSpPr txBox="1"/>
              <p:nvPr/>
            </p:nvSpPr>
            <p:spPr>
              <a:xfrm>
                <a:off x="5486400" y="1882833"/>
                <a:ext cx="2959785" cy="369332"/>
              </a:xfrm>
              <a:prstGeom prst="rect">
                <a:avLst/>
              </a:prstGeom>
              <a:noFill/>
            </p:spPr>
            <p:txBody>
              <a:bodyPr wrap="none" rtlCol="0">
                <a:spAutoFit/>
              </a:bodyPr>
              <a:lstStyle/>
              <a:p>
                <a:r>
                  <a:rPr lang="en-US" b="1" dirty="0" smtClean="0"/>
                  <a:t>Spring adults and spring eggs</a:t>
                </a:r>
                <a:endParaRPr lang="en-US" b="1" dirty="0"/>
              </a:p>
            </p:txBody>
          </p:sp>
          <p:sp>
            <p:nvSpPr>
              <p:cNvPr id="61" name="Rectangle 60"/>
              <p:cNvSpPr/>
              <p:nvPr/>
            </p:nvSpPr>
            <p:spPr>
              <a:xfrm rot="20469905">
                <a:off x="1039054" y="3655883"/>
                <a:ext cx="2743200" cy="14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066800" y="2133600"/>
              <a:ext cx="1367682" cy="369332"/>
            </a:xfrm>
            <a:prstGeom prst="rect">
              <a:avLst/>
            </a:prstGeom>
            <a:noFill/>
          </p:spPr>
          <p:txBody>
            <a:bodyPr wrap="none" rtlCol="0">
              <a:spAutoFit/>
            </a:bodyPr>
            <a:lstStyle/>
            <a:p>
              <a:r>
                <a:rPr lang="en-US" dirty="0" smtClean="0"/>
                <a:t>r=0.5 </a:t>
              </a:r>
              <a:r>
                <a:rPr lang="en-US" i="1" dirty="0" smtClean="0"/>
                <a:t>p</a:t>
              </a:r>
              <a:r>
                <a:rPr lang="en-US" dirty="0" smtClean="0"/>
                <a:t>=0.25</a:t>
              </a:r>
              <a:endParaRPr lang="en-US" dirty="0"/>
            </a:p>
          </p:txBody>
        </p:sp>
        <p:sp>
          <p:nvSpPr>
            <p:cNvPr id="18" name="TextBox 17"/>
            <p:cNvSpPr txBox="1"/>
            <p:nvPr/>
          </p:nvSpPr>
          <p:spPr>
            <a:xfrm>
              <a:off x="5410200" y="2133600"/>
              <a:ext cx="1487908" cy="369332"/>
            </a:xfrm>
            <a:prstGeom prst="rect">
              <a:avLst/>
            </a:prstGeom>
            <a:noFill/>
          </p:spPr>
          <p:txBody>
            <a:bodyPr wrap="none" rtlCol="0">
              <a:spAutoFit/>
            </a:bodyPr>
            <a:lstStyle/>
            <a:p>
              <a:r>
                <a:rPr lang="en-US" dirty="0" smtClean="0"/>
                <a:t>r=0.34 p=0.51</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152400" y="2057400"/>
            <a:ext cx="8658226" cy="3256526"/>
          </a:xfrm>
          <a:prstGeom prst="rect">
            <a:avLst/>
          </a:prstGeom>
          <a:noFill/>
          <a:ln w="9525">
            <a:noFill/>
            <a:miter lim="800000"/>
            <a:headEnd/>
            <a:tailEnd/>
          </a:ln>
          <a:effectLst/>
        </p:spPr>
      </p:pic>
      <p:sp>
        <p:nvSpPr>
          <p:cNvPr id="14" name="TextBox 13"/>
          <p:cNvSpPr txBox="1"/>
          <p:nvPr/>
        </p:nvSpPr>
        <p:spPr>
          <a:xfrm>
            <a:off x="1752600" y="0"/>
            <a:ext cx="7000875" cy="1338828"/>
          </a:xfrm>
          <a:prstGeom prst="rect">
            <a:avLst/>
          </a:prstGeom>
          <a:noFill/>
        </p:spPr>
        <p:txBody>
          <a:bodyPr wrap="square" rtlCol="0">
            <a:spAutoFit/>
          </a:bodyPr>
          <a:lstStyle/>
          <a:p>
            <a:pPr marL="342900" indent="-342900">
              <a:lnSpc>
                <a:spcPct val="90000"/>
              </a:lnSpc>
            </a:pPr>
            <a:r>
              <a:rPr lang="en-US" dirty="0" smtClean="0"/>
              <a:t>Q3. How do the number of spring adults or eggs relate to the number of 1st generation arrivals in the northern regions?</a:t>
            </a:r>
          </a:p>
          <a:p>
            <a:pPr marL="342900" indent="-342900">
              <a:lnSpc>
                <a:spcPct val="90000"/>
              </a:lnSpc>
            </a:pPr>
            <a:endParaRPr lang="en-US" dirty="0" smtClean="0"/>
          </a:p>
          <a:p>
            <a:pPr marL="342900" indent="-342900">
              <a:lnSpc>
                <a:spcPct val="90000"/>
              </a:lnSpc>
            </a:pPr>
            <a:r>
              <a:rPr lang="en-US" dirty="0" smtClean="0"/>
              <a:t>NOTE: There are eight combinations of comparisons here, none show significant relationships (the strongest patterns are shown below).</a:t>
            </a:r>
          </a:p>
        </p:txBody>
      </p:sp>
      <p:sp>
        <p:nvSpPr>
          <p:cNvPr id="40" name="TextBox 39"/>
          <p:cNvSpPr txBox="1"/>
          <p:nvPr/>
        </p:nvSpPr>
        <p:spPr>
          <a:xfrm>
            <a:off x="228600" y="5410200"/>
            <a:ext cx="8305800" cy="840230"/>
          </a:xfrm>
          <a:prstGeom prst="rect">
            <a:avLst/>
          </a:prstGeom>
          <a:noFill/>
        </p:spPr>
        <p:txBody>
          <a:bodyPr wrap="square" rtlCol="0">
            <a:spAutoFit/>
          </a:bodyPr>
          <a:lstStyle/>
          <a:p>
            <a:pPr>
              <a:lnSpc>
                <a:spcPct val="90000"/>
              </a:lnSpc>
            </a:pPr>
            <a:r>
              <a:rPr lang="en-US" i="1" dirty="0" smtClean="0"/>
              <a:t>A weak, or non-existent, relationship between the spring generation and summer arrivals in the north could be due to lack of data, or swamping out by environmental factors.</a:t>
            </a:r>
            <a:endParaRPr lang="en-US" i="1" dirty="0" smtClean="0">
              <a:solidFill>
                <a:srgbClr val="FF0000"/>
              </a:solidFill>
            </a:endParaRPr>
          </a:p>
        </p:txBody>
      </p:sp>
      <p:sp>
        <p:nvSpPr>
          <p:cNvPr id="15" name="TextBox 14"/>
          <p:cNvSpPr txBox="1"/>
          <p:nvPr/>
        </p:nvSpPr>
        <p:spPr>
          <a:xfrm>
            <a:off x="228600" y="1447800"/>
            <a:ext cx="4201471" cy="369332"/>
          </a:xfrm>
          <a:prstGeom prst="rect">
            <a:avLst/>
          </a:prstGeom>
          <a:noFill/>
        </p:spPr>
        <p:txBody>
          <a:bodyPr wrap="none" rtlCol="0">
            <a:spAutoFit/>
          </a:bodyPr>
          <a:lstStyle/>
          <a:p>
            <a:r>
              <a:rPr lang="en-US" b="1" dirty="0" smtClean="0"/>
              <a:t>1</a:t>
            </a:r>
            <a:r>
              <a:rPr lang="en-US" b="1" baseline="30000" dirty="0" smtClean="0"/>
              <a:t>st</a:t>
            </a:r>
            <a:r>
              <a:rPr lang="en-US" b="1" dirty="0" smtClean="0"/>
              <a:t> gen eggs in south to 2</a:t>
            </a:r>
            <a:r>
              <a:rPr lang="en-US" b="1" baseline="30000" dirty="0" smtClean="0"/>
              <a:t>nd</a:t>
            </a:r>
            <a:r>
              <a:rPr lang="en-US" b="1" dirty="0" smtClean="0"/>
              <a:t> gen eggs North</a:t>
            </a:r>
            <a:endParaRPr lang="en-US" b="1" dirty="0"/>
          </a:p>
        </p:txBody>
      </p:sp>
      <p:sp>
        <p:nvSpPr>
          <p:cNvPr id="17" name="TextBox 16"/>
          <p:cNvSpPr txBox="1"/>
          <p:nvPr/>
        </p:nvSpPr>
        <p:spPr>
          <a:xfrm>
            <a:off x="4494394" y="1447800"/>
            <a:ext cx="4649606" cy="369332"/>
          </a:xfrm>
          <a:prstGeom prst="rect">
            <a:avLst/>
          </a:prstGeom>
          <a:noFill/>
        </p:spPr>
        <p:txBody>
          <a:bodyPr wrap="none" rtlCol="0">
            <a:spAutoFit/>
          </a:bodyPr>
          <a:lstStyle/>
          <a:p>
            <a:r>
              <a:rPr lang="en-US" b="1" dirty="0" smtClean="0"/>
              <a:t>Migrant adults in south to 1</a:t>
            </a:r>
            <a:r>
              <a:rPr lang="en-US" b="1" baseline="30000" dirty="0" smtClean="0"/>
              <a:t>st</a:t>
            </a:r>
            <a:r>
              <a:rPr lang="en-US" b="1" dirty="0" smtClean="0"/>
              <a:t> gen adult arrivals</a:t>
            </a:r>
            <a:endParaRPr lang="en-US" b="1" dirty="0"/>
          </a:p>
        </p:txBody>
      </p:sp>
      <p:sp>
        <p:nvSpPr>
          <p:cNvPr id="18" name="TextBox 17"/>
          <p:cNvSpPr txBox="1"/>
          <p:nvPr/>
        </p:nvSpPr>
        <p:spPr>
          <a:xfrm>
            <a:off x="1066800" y="2069068"/>
            <a:ext cx="1367682" cy="369332"/>
          </a:xfrm>
          <a:prstGeom prst="rect">
            <a:avLst/>
          </a:prstGeom>
          <a:noFill/>
        </p:spPr>
        <p:txBody>
          <a:bodyPr wrap="none" rtlCol="0">
            <a:spAutoFit/>
          </a:bodyPr>
          <a:lstStyle/>
          <a:p>
            <a:r>
              <a:rPr lang="en-US" dirty="0" smtClean="0"/>
              <a:t>r=0.5 </a:t>
            </a:r>
            <a:r>
              <a:rPr lang="en-US" i="1" dirty="0" smtClean="0"/>
              <a:t>p</a:t>
            </a:r>
            <a:r>
              <a:rPr lang="en-US" dirty="0" smtClean="0"/>
              <a:t>=0.13</a:t>
            </a:r>
            <a:endParaRPr lang="en-US" dirty="0"/>
          </a:p>
        </p:txBody>
      </p:sp>
      <p:sp>
        <p:nvSpPr>
          <p:cNvPr id="19" name="TextBox 18"/>
          <p:cNvSpPr txBox="1"/>
          <p:nvPr/>
        </p:nvSpPr>
        <p:spPr>
          <a:xfrm>
            <a:off x="5410200" y="2069068"/>
            <a:ext cx="1487908" cy="369332"/>
          </a:xfrm>
          <a:prstGeom prst="rect">
            <a:avLst/>
          </a:prstGeom>
          <a:noFill/>
        </p:spPr>
        <p:txBody>
          <a:bodyPr wrap="none" rtlCol="0">
            <a:spAutoFit/>
          </a:bodyPr>
          <a:lstStyle/>
          <a:p>
            <a:r>
              <a:rPr lang="en-US" dirty="0" smtClean="0"/>
              <a:t>r=0.69 p=0.12</a:t>
            </a:r>
            <a:endParaRPr lang="en-US" dirty="0"/>
          </a:p>
        </p:txBody>
      </p:sp>
      <p:pic>
        <p:nvPicPr>
          <p:cNvPr id="21" name="Picture 20" descr="temp.png"/>
          <p:cNvPicPr>
            <a:picLocks noChangeAspect="1"/>
          </p:cNvPicPr>
          <p:nvPr/>
        </p:nvPicPr>
        <p:blipFill>
          <a:blip r:embed="rId4" cstate="print"/>
          <a:srcRect l="20273" t="17282" r="18708" b="35004"/>
          <a:stretch>
            <a:fillRect/>
          </a:stretch>
        </p:blipFill>
        <p:spPr>
          <a:xfrm>
            <a:off x="238125" y="114300"/>
            <a:ext cx="1447800" cy="12993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2514600" y="3276600"/>
            <a:ext cx="6400800" cy="2417938"/>
          </a:xfrm>
          <a:prstGeom prst="rect">
            <a:avLst/>
          </a:prstGeom>
          <a:noFill/>
          <a:ln w="9525">
            <a:noFill/>
            <a:miter lim="800000"/>
            <a:headEnd/>
            <a:tailEnd/>
          </a:ln>
          <a:effectLst/>
        </p:spPr>
      </p:pic>
      <p:sp>
        <p:nvSpPr>
          <p:cNvPr id="14" name="TextBox 13"/>
          <p:cNvSpPr txBox="1"/>
          <p:nvPr/>
        </p:nvSpPr>
        <p:spPr>
          <a:xfrm>
            <a:off x="381000" y="0"/>
            <a:ext cx="8372475" cy="840230"/>
          </a:xfrm>
          <a:prstGeom prst="rect">
            <a:avLst/>
          </a:prstGeom>
          <a:noFill/>
        </p:spPr>
        <p:txBody>
          <a:bodyPr wrap="square" rtlCol="0">
            <a:spAutoFit/>
          </a:bodyPr>
          <a:lstStyle/>
          <a:p>
            <a:pPr marL="342900" indent="-342900">
              <a:lnSpc>
                <a:spcPct val="90000"/>
              </a:lnSpc>
            </a:pPr>
            <a:r>
              <a:rPr lang="en-US" dirty="0" smtClean="0"/>
              <a:t>Q3. Can the number of 1st generation adults / 2nd generation eggs predict numbers in subsequent generations?</a:t>
            </a:r>
          </a:p>
          <a:p>
            <a:pPr marL="342900" indent="-342900">
              <a:lnSpc>
                <a:spcPct val="90000"/>
              </a:lnSpc>
            </a:pPr>
            <a:endParaRPr lang="en-US" dirty="0" smtClean="0"/>
          </a:p>
        </p:txBody>
      </p:sp>
      <p:sp>
        <p:nvSpPr>
          <p:cNvPr id="40" name="TextBox 39"/>
          <p:cNvSpPr txBox="1"/>
          <p:nvPr/>
        </p:nvSpPr>
        <p:spPr>
          <a:xfrm>
            <a:off x="174171" y="5715000"/>
            <a:ext cx="8969829" cy="840230"/>
          </a:xfrm>
          <a:prstGeom prst="rect">
            <a:avLst/>
          </a:prstGeom>
          <a:noFill/>
        </p:spPr>
        <p:txBody>
          <a:bodyPr wrap="square" rtlCol="0">
            <a:spAutoFit/>
          </a:bodyPr>
          <a:lstStyle/>
          <a:p>
            <a:pPr>
              <a:lnSpc>
                <a:spcPct val="90000"/>
              </a:lnSpc>
            </a:pPr>
            <a:r>
              <a:rPr lang="en-US" i="1" dirty="0" smtClean="0"/>
              <a:t>YES:  This suggests that the number of arrivals in the northern breeding grounds from the southern spring generation has a strong influence on the ultimate size of that year’s population.  </a:t>
            </a:r>
            <a:endParaRPr lang="en-US" i="1" dirty="0" smtClean="0">
              <a:solidFill>
                <a:srgbClr val="FF0000"/>
              </a:solidFill>
            </a:endParaRPr>
          </a:p>
        </p:txBody>
      </p:sp>
      <p:pic>
        <p:nvPicPr>
          <p:cNvPr id="49154" name="Picture 2"/>
          <p:cNvPicPr>
            <a:picLocks noChangeAspect="1" noChangeArrowheads="1"/>
          </p:cNvPicPr>
          <p:nvPr/>
        </p:nvPicPr>
        <p:blipFill>
          <a:blip r:embed="rId4" cstate="print"/>
          <a:srcRect/>
          <a:stretch>
            <a:fillRect/>
          </a:stretch>
        </p:blipFill>
        <p:spPr bwMode="auto">
          <a:xfrm>
            <a:off x="2514600" y="601278"/>
            <a:ext cx="6477000" cy="2454783"/>
          </a:xfrm>
          <a:prstGeom prst="rect">
            <a:avLst/>
          </a:prstGeom>
          <a:noFill/>
          <a:ln w="9525">
            <a:noFill/>
            <a:miter lim="800000"/>
            <a:headEnd/>
            <a:tailEnd/>
          </a:ln>
          <a:effectLst/>
        </p:spPr>
      </p:pic>
      <p:sp>
        <p:nvSpPr>
          <p:cNvPr id="15" name="TextBox 14"/>
          <p:cNvSpPr txBox="1"/>
          <p:nvPr/>
        </p:nvSpPr>
        <p:spPr>
          <a:xfrm>
            <a:off x="787415" y="525078"/>
            <a:ext cx="863570" cy="369332"/>
          </a:xfrm>
          <a:prstGeom prst="rect">
            <a:avLst/>
          </a:prstGeom>
          <a:noFill/>
        </p:spPr>
        <p:txBody>
          <a:bodyPr wrap="none" rtlCol="0">
            <a:spAutoFit/>
          </a:bodyPr>
          <a:lstStyle/>
          <a:p>
            <a:r>
              <a:rPr lang="en-US" b="1" dirty="0" smtClean="0"/>
              <a:t>N-East:</a:t>
            </a:r>
            <a:endParaRPr lang="en-US" b="1" dirty="0"/>
          </a:p>
        </p:txBody>
      </p:sp>
      <p:sp>
        <p:nvSpPr>
          <p:cNvPr id="18" name="TextBox 17"/>
          <p:cNvSpPr txBox="1"/>
          <p:nvPr/>
        </p:nvSpPr>
        <p:spPr>
          <a:xfrm>
            <a:off x="3124200" y="601278"/>
            <a:ext cx="1951175" cy="369332"/>
          </a:xfrm>
          <a:prstGeom prst="rect">
            <a:avLst/>
          </a:prstGeom>
          <a:noFill/>
        </p:spPr>
        <p:txBody>
          <a:bodyPr wrap="none" rtlCol="0">
            <a:spAutoFit/>
          </a:bodyPr>
          <a:lstStyle/>
          <a:p>
            <a:r>
              <a:rPr lang="en-US" dirty="0" smtClean="0"/>
              <a:t>r=0.899 </a:t>
            </a:r>
            <a:r>
              <a:rPr lang="en-US" i="1" dirty="0" smtClean="0"/>
              <a:t>p</a:t>
            </a:r>
            <a:r>
              <a:rPr lang="en-US" dirty="0" smtClean="0"/>
              <a:t>=&lt;0.0001</a:t>
            </a:r>
            <a:endParaRPr lang="en-US" dirty="0"/>
          </a:p>
        </p:txBody>
      </p:sp>
      <p:sp>
        <p:nvSpPr>
          <p:cNvPr id="19" name="TextBox 18"/>
          <p:cNvSpPr txBox="1"/>
          <p:nvPr/>
        </p:nvSpPr>
        <p:spPr>
          <a:xfrm>
            <a:off x="6477000" y="601278"/>
            <a:ext cx="1604927" cy="369332"/>
          </a:xfrm>
          <a:prstGeom prst="rect">
            <a:avLst/>
          </a:prstGeom>
          <a:noFill/>
        </p:spPr>
        <p:txBody>
          <a:bodyPr wrap="none" rtlCol="0">
            <a:spAutoFit/>
          </a:bodyPr>
          <a:lstStyle/>
          <a:p>
            <a:r>
              <a:rPr lang="en-US" dirty="0" smtClean="0"/>
              <a:t>r=0.85 p=0.004</a:t>
            </a:r>
            <a:endParaRPr lang="en-US" dirty="0"/>
          </a:p>
        </p:txBody>
      </p:sp>
      <p:grpSp>
        <p:nvGrpSpPr>
          <p:cNvPr id="3" name="Group 24"/>
          <p:cNvGrpSpPr/>
          <p:nvPr/>
        </p:nvGrpSpPr>
        <p:grpSpPr>
          <a:xfrm>
            <a:off x="823913" y="1058478"/>
            <a:ext cx="790575" cy="1162050"/>
            <a:chOff x="4800600" y="4419600"/>
            <a:chExt cx="1219200" cy="2057400"/>
          </a:xfrm>
        </p:grpSpPr>
        <p:pic>
          <p:nvPicPr>
            <p:cNvPr id="13" name="Picture 2"/>
            <p:cNvPicPr>
              <a:picLocks noChangeAspect="1" noChangeArrowheads="1"/>
            </p:cNvPicPr>
            <p:nvPr/>
          </p:nvPicPr>
          <p:blipFill>
            <a:blip r:embed="rId5" cstate="print"/>
            <a:srcRect l="76500" t="26000" r="14293" b="49143"/>
            <a:stretch>
              <a:fillRect/>
            </a:stretch>
          </p:blipFill>
          <p:spPr bwMode="auto">
            <a:xfrm>
              <a:off x="4800600" y="4419600"/>
              <a:ext cx="1219200" cy="2057400"/>
            </a:xfrm>
            <a:prstGeom prst="rect">
              <a:avLst/>
            </a:prstGeom>
            <a:noFill/>
            <a:ln w="9525">
              <a:noFill/>
              <a:miter lim="800000"/>
              <a:headEnd/>
              <a:tailEnd/>
            </a:ln>
          </p:spPr>
        </p:pic>
        <p:sp>
          <p:nvSpPr>
            <p:cNvPr id="16" name="Freeform 15"/>
            <p:cNvSpPr/>
            <p:nvPr/>
          </p:nvSpPr>
          <p:spPr>
            <a:xfrm>
              <a:off x="5057775" y="54102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1"/>
          <p:cNvGrpSpPr/>
          <p:nvPr/>
        </p:nvGrpSpPr>
        <p:grpSpPr>
          <a:xfrm>
            <a:off x="3048000" y="3268278"/>
            <a:ext cx="4921906" cy="348114"/>
            <a:chOff x="2743200" y="1981197"/>
            <a:chExt cx="5033927" cy="369335"/>
          </a:xfrm>
        </p:grpSpPr>
        <p:sp>
          <p:nvSpPr>
            <p:cNvPr id="20" name="TextBox 19"/>
            <p:cNvSpPr txBox="1"/>
            <p:nvPr/>
          </p:nvSpPr>
          <p:spPr>
            <a:xfrm>
              <a:off x="2743200" y="1981197"/>
              <a:ext cx="2068195" cy="369332"/>
            </a:xfrm>
            <a:prstGeom prst="rect">
              <a:avLst/>
            </a:prstGeom>
            <a:noFill/>
          </p:spPr>
          <p:txBody>
            <a:bodyPr wrap="none" rtlCol="0">
              <a:spAutoFit/>
            </a:bodyPr>
            <a:lstStyle/>
            <a:p>
              <a:r>
                <a:rPr lang="en-US" dirty="0" smtClean="0"/>
                <a:t>r=0.7925 </a:t>
              </a:r>
              <a:r>
                <a:rPr lang="en-US" i="1" dirty="0" smtClean="0"/>
                <a:t>p</a:t>
              </a:r>
              <a:r>
                <a:rPr lang="en-US" dirty="0" smtClean="0"/>
                <a:t>=&lt;0.0001</a:t>
              </a:r>
              <a:endParaRPr lang="en-US" dirty="0"/>
            </a:p>
          </p:txBody>
        </p:sp>
        <p:sp>
          <p:nvSpPr>
            <p:cNvPr id="21" name="TextBox 20"/>
            <p:cNvSpPr txBox="1"/>
            <p:nvPr/>
          </p:nvSpPr>
          <p:spPr>
            <a:xfrm>
              <a:off x="6172200" y="1981200"/>
              <a:ext cx="1604927" cy="369332"/>
            </a:xfrm>
            <a:prstGeom prst="rect">
              <a:avLst/>
            </a:prstGeom>
            <a:noFill/>
          </p:spPr>
          <p:txBody>
            <a:bodyPr wrap="none" rtlCol="0">
              <a:spAutoFit/>
            </a:bodyPr>
            <a:lstStyle/>
            <a:p>
              <a:r>
                <a:rPr lang="en-US" dirty="0" smtClean="0"/>
                <a:t>r=0.73 p=0.005</a:t>
              </a:r>
              <a:endParaRPr lang="en-US" dirty="0"/>
            </a:p>
          </p:txBody>
        </p:sp>
      </p:grpSp>
      <p:grpSp>
        <p:nvGrpSpPr>
          <p:cNvPr id="5" name="Group 27"/>
          <p:cNvGrpSpPr/>
          <p:nvPr/>
        </p:nvGrpSpPr>
        <p:grpSpPr>
          <a:xfrm>
            <a:off x="304800" y="3268278"/>
            <a:ext cx="1981200" cy="1200150"/>
            <a:chOff x="381000" y="4114800"/>
            <a:chExt cx="1981200" cy="1200150"/>
          </a:xfrm>
        </p:grpSpPr>
        <p:pic>
          <p:nvPicPr>
            <p:cNvPr id="22" name="Picture 2"/>
            <p:cNvPicPr>
              <a:picLocks noChangeAspect="1" noChangeArrowheads="1"/>
            </p:cNvPicPr>
            <p:nvPr/>
          </p:nvPicPr>
          <p:blipFill>
            <a:blip r:embed="rId5" cstate="print"/>
            <a:srcRect l="57129" t="31524" r="22924" b="49143"/>
            <a:stretch>
              <a:fillRect/>
            </a:stretch>
          </p:blipFill>
          <p:spPr bwMode="auto">
            <a:xfrm>
              <a:off x="381000" y="4114800"/>
              <a:ext cx="1981200" cy="1200150"/>
            </a:xfrm>
            <a:prstGeom prst="rect">
              <a:avLst/>
            </a:prstGeom>
            <a:noFill/>
            <a:ln w="9525">
              <a:noFill/>
              <a:miter lim="800000"/>
              <a:headEnd/>
              <a:tailEnd/>
            </a:ln>
          </p:spPr>
        </p:pic>
        <p:sp>
          <p:nvSpPr>
            <p:cNvPr id="23" name="Freeform 22"/>
            <p:cNvSpPr/>
            <p:nvPr/>
          </p:nvSpPr>
          <p:spPr>
            <a:xfrm>
              <a:off x="611981" y="4629150"/>
              <a:ext cx="351935" cy="40005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TextBox 26"/>
          <p:cNvSpPr txBox="1"/>
          <p:nvPr/>
        </p:nvSpPr>
        <p:spPr>
          <a:xfrm>
            <a:off x="640740" y="2734878"/>
            <a:ext cx="1156920" cy="369332"/>
          </a:xfrm>
          <a:prstGeom prst="rect">
            <a:avLst/>
          </a:prstGeom>
          <a:noFill/>
        </p:spPr>
        <p:txBody>
          <a:bodyPr wrap="none" rtlCol="0">
            <a:spAutoFit/>
          </a:bodyPr>
          <a:lstStyle/>
          <a:p>
            <a:r>
              <a:rPr lang="en-US" b="1" dirty="0" smtClean="0"/>
              <a:t>N-Central:</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Tracking climate’s impacts on the migratory monarch butterfly</a:t>
            </a:r>
            <a:endParaRPr lang="en-US" dirty="0"/>
          </a:p>
        </p:txBody>
      </p:sp>
      <p:grpSp>
        <p:nvGrpSpPr>
          <p:cNvPr id="2" name="Group 4"/>
          <p:cNvGrpSpPr/>
          <p:nvPr/>
        </p:nvGrpSpPr>
        <p:grpSpPr>
          <a:xfrm>
            <a:off x="457200" y="1905000"/>
            <a:ext cx="5000625" cy="4257249"/>
            <a:chOff x="847725" y="2451271"/>
            <a:chExt cx="5000625" cy="4257249"/>
          </a:xfrm>
        </p:grpSpPr>
        <p:pic>
          <p:nvPicPr>
            <p:cNvPr id="6" name="Picture 5" descr="OhioMap.tif"/>
            <p:cNvPicPr>
              <a:picLocks noChangeAspect="1"/>
            </p:cNvPicPr>
            <p:nvPr/>
          </p:nvPicPr>
          <p:blipFill>
            <a:blip r:embed="rId2" cstate="print"/>
            <a:srcRect l="33333" t="8788" r="27778" b="55151"/>
            <a:stretch>
              <a:fillRect/>
            </a:stretch>
          </p:blipFill>
          <p:spPr>
            <a:xfrm>
              <a:off x="4387850" y="3257550"/>
              <a:ext cx="1460500" cy="1752600"/>
            </a:xfrm>
            <a:prstGeom prst="rect">
              <a:avLst/>
            </a:prstGeom>
          </p:spPr>
        </p:pic>
        <p:pic>
          <p:nvPicPr>
            <p:cNvPr id="7" name="Picture 6" descr="MonarchMigrationMapbw.tif"/>
            <p:cNvPicPr>
              <a:picLocks noChangeAspect="1"/>
            </p:cNvPicPr>
            <p:nvPr/>
          </p:nvPicPr>
          <p:blipFill>
            <a:blip r:embed="rId3" cstate="print"/>
            <a:srcRect l="31111" r="21111"/>
            <a:stretch>
              <a:fillRect/>
            </a:stretch>
          </p:blipFill>
          <p:spPr>
            <a:xfrm>
              <a:off x="847725" y="2514600"/>
              <a:ext cx="3429000" cy="4193920"/>
            </a:xfrm>
            <a:prstGeom prst="rect">
              <a:avLst/>
            </a:prstGeom>
            <a:ln>
              <a:solidFill>
                <a:schemeClr val="tx1"/>
              </a:solidFill>
            </a:ln>
          </p:spPr>
        </p:pic>
        <p:sp>
          <p:nvSpPr>
            <p:cNvPr id="8" name="5-Point Star 7"/>
            <p:cNvSpPr/>
            <p:nvPr/>
          </p:nvSpPr>
          <p:spPr>
            <a:xfrm>
              <a:off x="1524000" y="6324600"/>
              <a:ext cx="152400" cy="152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6248400"/>
              <a:ext cx="1335045" cy="276999"/>
            </a:xfrm>
            <a:prstGeom prst="rect">
              <a:avLst/>
            </a:prstGeom>
            <a:solidFill>
              <a:schemeClr val="bg1"/>
            </a:solidFill>
            <a:ln>
              <a:solidFill>
                <a:schemeClr val="tx1"/>
              </a:solidFill>
            </a:ln>
          </p:spPr>
          <p:txBody>
            <a:bodyPr wrap="none" rtlCol="0">
              <a:spAutoFit/>
            </a:bodyPr>
            <a:lstStyle/>
            <a:p>
              <a:r>
                <a:rPr lang="en-US" sz="1200" dirty="0" smtClean="0"/>
                <a:t>Overwintering site</a:t>
              </a:r>
              <a:endParaRPr lang="en-US" sz="1200" dirty="0"/>
            </a:p>
          </p:txBody>
        </p:sp>
        <p:sp>
          <p:nvSpPr>
            <p:cNvPr id="10" name="Freeform 9"/>
            <p:cNvSpPr/>
            <p:nvPr/>
          </p:nvSpPr>
          <p:spPr>
            <a:xfrm>
              <a:off x="1561984" y="5257800"/>
              <a:ext cx="343016" cy="975783"/>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155864 w 613064"/>
                <a:gd name="connsiteY0" fmla="*/ 1155700 h 1180031"/>
                <a:gd name="connsiteX1" fmla="*/ 155864 w 613064"/>
                <a:gd name="connsiteY1" fmla="*/ 1104900 h 1180031"/>
                <a:gd name="connsiteX2" fmla="*/ 25401 w 613064"/>
                <a:gd name="connsiteY2" fmla="*/ 704913 h 1180031"/>
                <a:gd name="connsiteX3" fmla="*/ 308264 w 613064"/>
                <a:gd name="connsiteY3" fmla="*/ 368300 h 1180031"/>
                <a:gd name="connsiteX4" fmla="*/ 511464 w 613064"/>
                <a:gd name="connsiteY4" fmla="*/ 76200 h 1180031"/>
                <a:gd name="connsiteX5" fmla="*/ 613064 w 613064"/>
                <a:gd name="connsiteY5" fmla="*/ 0 h 1180031"/>
                <a:gd name="connsiteX0" fmla="*/ 133158 w 590358"/>
                <a:gd name="connsiteY0" fmla="*/ 1155700 h 1180031"/>
                <a:gd name="connsiteX1" fmla="*/ 133158 w 590358"/>
                <a:gd name="connsiteY1" fmla="*/ 1104900 h 1180031"/>
                <a:gd name="connsiteX2" fmla="*/ 2695 w 590358"/>
                <a:gd name="connsiteY2" fmla="*/ 704913 h 1180031"/>
                <a:gd name="connsiteX3" fmla="*/ 116996 w 590358"/>
                <a:gd name="connsiteY3" fmla="*/ 313309 h 1180031"/>
                <a:gd name="connsiteX4" fmla="*/ 488758 w 590358"/>
                <a:gd name="connsiteY4" fmla="*/ 76200 h 1180031"/>
                <a:gd name="connsiteX5" fmla="*/ 590358 w 590358"/>
                <a:gd name="connsiteY5" fmla="*/ 0 h 1180031"/>
                <a:gd name="connsiteX0" fmla="*/ 133158 w 758922"/>
                <a:gd name="connsiteY0" fmla="*/ 1128204 h 1152535"/>
                <a:gd name="connsiteX1" fmla="*/ 133158 w 758922"/>
                <a:gd name="connsiteY1" fmla="*/ 1077404 h 1152535"/>
                <a:gd name="connsiteX2" fmla="*/ 2695 w 758922"/>
                <a:gd name="connsiteY2" fmla="*/ 677417 h 1152535"/>
                <a:gd name="connsiteX3" fmla="*/ 116996 w 758922"/>
                <a:gd name="connsiteY3" fmla="*/ 285813 h 1152535"/>
                <a:gd name="connsiteX4" fmla="*/ 488758 w 758922"/>
                <a:gd name="connsiteY4" fmla="*/ 48704 h 1152535"/>
                <a:gd name="connsiteX5" fmla="*/ 758922 w 758922"/>
                <a:gd name="connsiteY5" fmla="*/ 0 h 115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922" h="1152535">
                  <a:moveTo>
                    <a:pt x="133158" y="1128204"/>
                  </a:moveTo>
                  <a:cubicBezTo>
                    <a:pt x="129983" y="1133495"/>
                    <a:pt x="154902" y="1152535"/>
                    <a:pt x="133158" y="1077404"/>
                  </a:cubicBezTo>
                  <a:cubicBezTo>
                    <a:pt x="111414" y="1002273"/>
                    <a:pt x="5389" y="809349"/>
                    <a:pt x="2695" y="677417"/>
                  </a:cubicBezTo>
                  <a:cubicBezTo>
                    <a:pt x="1" y="545485"/>
                    <a:pt x="35986" y="390598"/>
                    <a:pt x="116996" y="285813"/>
                  </a:cubicBezTo>
                  <a:cubicBezTo>
                    <a:pt x="198006" y="181028"/>
                    <a:pt x="381770" y="96340"/>
                    <a:pt x="488758" y="48704"/>
                  </a:cubicBezTo>
                  <a:cubicBezTo>
                    <a:pt x="595746" y="1069"/>
                    <a:pt x="733522" y="7408"/>
                    <a:pt x="758922"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422080" y="5029200"/>
              <a:ext cx="178120" cy="1190147"/>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537442 w 994642"/>
                <a:gd name="connsiteY0" fmla="*/ 1155700 h 1178368"/>
                <a:gd name="connsiteX1" fmla="*/ 537442 w 994642"/>
                <a:gd name="connsiteY1" fmla="*/ 1104900 h 1178368"/>
                <a:gd name="connsiteX2" fmla="*/ 25401 w 994642"/>
                <a:gd name="connsiteY2" fmla="*/ 714893 h 1178368"/>
                <a:gd name="connsiteX3" fmla="*/ 689842 w 994642"/>
                <a:gd name="connsiteY3" fmla="*/ 368300 h 1178368"/>
                <a:gd name="connsiteX4" fmla="*/ 893042 w 994642"/>
                <a:gd name="connsiteY4" fmla="*/ 76200 h 1178368"/>
                <a:gd name="connsiteX5" fmla="*/ 994642 w 994642"/>
                <a:gd name="connsiteY5" fmla="*/ 0 h 1178368"/>
                <a:gd name="connsiteX0" fmla="*/ 555241 w 1030239"/>
                <a:gd name="connsiteY0" fmla="*/ 1155700 h 1178368"/>
                <a:gd name="connsiteX1" fmla="*/ 555241 w 1030239"/>
                <a:gd name="connsiteY1" fmla="*/ 1104900 h 1178368"/>
                <a:gd name="connsiteX2" fmla="*/ 43200 w 1030239"/>
                <a:gd name="connsiteY2" fmla="*/ 714893 h 1178368"/>
                <a:gd name="connsiteX3" fmla="*/ 296049 w 1030239"/>
                <a:gd name="connsiteY3" fmla="*/ 219967 h 1178368"/>
                <a:gd name="connsiteX4" fmla="*/ 910841 w 1030239"/>
                <a:gd name="connsiteY4" fmla="*/ 76200 h 1178368"/>
                <a:gd name="connsiteX5" fmla="*/ 1012441 w 1030239"/>
                <a:gd name="connsiteY5" fmla="*/ 0 h 1178368"/>
                <a:gd name="connsiteX0" fmla="*/ 555241 w 995123"/>
                <a:gd name="connsiteY0" fmla="*/ 1348171 h 1370839"/>
                <a:gd name="connsiteX1" fmla="*/ 555241 w 995123"/>
                <a:gd name="connsiteY1" fmla="*/ 1297371 h 1370839"/>
                <a:gd name="connsiteX2" fmla="*/ 43200 w 995123"/>
                <a:gd name="connsiteY2" fmla="*/ 907364 h 1370839"/>
                <a:gd name="connsiteX3" fmla="*/ 296049 w 995123"/>
                <a:gd name="connsiteY3" fmla="*/ 412438 h 1370839"/>
                <a:gd name="connsiteX4" fmla="*/ 910841 w 995123"/>
                <a:gd name="connsiteY4" fmla="*/ 268671 h 1370839"/>
                <a:gd name="connsiteX5" fmla="*/ 801739 w 995123"/>
                <a:gd name="connsiteY5" fmla="*/ 0 h 1370839"/>
                <a:gd name="connsiteX0" fmla="*/ 555241 w 801739"/>
                <a:gd name="connsiteY0" fmla="*/ 1348171 h 1370839"/>
                <a:gd name="connsiteX1" fmla="*/ 555241 w 801739"/>
                <a:gd name="connsiteY1" fmla="*/ 1297371 h 1370839"/>
                <a:gd name="connsiteX2" fmla="*/ 43200 w 801739"/>
                <a:gd name="connsiteY2" fmla="*/ 907364 h 1370839"/>
                <a:gd name="connsiteX3" fmla="*/ 296049 w 801739"/>
                <a:gd name="connsiteY3" fmla="*/ 412438 h 1370839"/>
                <a:gd name="connsiteX4" fmla="*/ 296048 w 801739"/>
                <a:gd name="connsiteY4" fmla="*/ 247463 h 1370839"/>
                <a:gd name="connsiteX5" fmla="*/ 801739 w 801739"/>
                <a:gd name="connsiteY5" fmla="*/ 0 h 1370839"/>
                <a:gd name="connsiteX0" fmla="*/ 597382 w 843880"/>
                <a:gd name="connsiteY0" fmla="*/ 1348171 h 1370839"/>
                <a:gd name="connsiteX1" fmla="*/ 597382 w 843880"/>
                <a:gd name="connsiteY1" fmla="*/ 1297371 h 1370839"/>
                <a:gd name="connsiteX2" fmla="*/ 85341 w 843880"/>
                <a:gd name="connsiteY2" fmla="*/ 907364 h 1370839"/>
                <a:gd name="connsiteX3" fmla="*/ 85344 w 843880"/>
                <a:gd name="connsiteY3" fmla="*/ 494926 h 1370839"/>
                <a:gd name="connsiteX4" fmla="*/ 338189 w 843880"/>
                <a:gd name="connsiteY4" fmla="*/ 247463 h 1370839"/>
                <a:gd name="connsiteX5" fmla="*/ 843880 w 843880"/>
                <a:gd name="connsiteY5" fmla="*/ 0 h 13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880" h="1370839">
                  <a:moveTo>
                    <a:pt x="597382" y="1348171"/>
                  </a:moveTo>
                  <a:cubicBezTo>
                    <a:pt x="594207" y="1353462"/>
                    <a:pt x="682722" y="1370839"/>
                    <a:pt x="597382" y="1297371"/>
                  </a:cubicBezTo>
                  <a:cubicBezTo>
                    <a:pt x="512042" y="1223903"/>
                    <a:pt x="170681" y="1041105"/>
                    <a:pt x="85341" y="907364"/>
                  </a:cubicBezTo>
                  <a:cubicBezTo>
                    <a:pt x="1" y="773623"/>
                    <a:pt x="43203" y="604910"/>
                    <a:pt x="85344" y="494926"/>
                  </a:cubicBezTo>
                  <a:cubicBezTo>
                    <a:pt x="127485" y="384943"/>
                    <a:pt x="211766" y="329951"/>
                    <a:pt x="338189" y="247463"/>
                  </a:cubicBezTo>
                  <a:cubicBezTo>
                    <a:pt x="464612" y="164975"/>
                    <a:pt x="818480" y="7408"/>
                    <a:pt x="84388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904478" y="4953000"/>
              <a:ext cx="762521" cy="314020"/>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6350 w 463550"/>
                <a:gd name="connsiteY0" fmla="*/ 1155700 h 1166283"/>
                <a:gd name="connsiteX1" fmla="*/ 6350 w 463550"/>
                <a:gd name="connsiteY1" fmla="*/ 1104900 h 1166283"/>
                <a:gd name="connsiteX2" fmla="*/ 44450 w 463550"/>
                <a:gd name="connsiteY2" fmla="*/ 787400 h 1166283"/>
                <a:gd name="connsiteX3" fmla="*/ 139065 w 463550"/>
                <a:gd name="connsiteY3" fmla="*/ 333224 h 1166283"/>
                <a:gd name="connsiteX4" fmla="*/ 361950 w 463550"/>
                <a:gd name="connsiteY4" fmla="*/ 76200 h 1166283"/>
                <a:gd name="connsiteX5" fmla="*/ 463550 w 463550"/>
                <a:gd name="connsiteY5" fmla="*/ 0 h 1166283"/>
                <a:gd name="connsiteX0" fmla="*/ 6350 w 463550"/>
                <a:gd name="connsiteY0" fmla="*/ 1155700 h 1166283"/>
                <a:gd name="connsiteX1" fmla="*/ 6350 w 463550"/>
                <a:gd name="connsiteY1" fmla="*/ 1104900 h 1166283"/>
                <a:gd name="connsiteX2" fmla="*/ 44450 w 463550"/>
                <a:gd name="connsiteY2" fmla="*/ 787400 h 1166283"/>
                <a:gd name="connsiteX3" fmla="*/ 139065 w 463550"/>
                <a:gd name="connsiteY3" fmla="*/ 333224 h 1166283"/>
                <a:gd name="connsiteX4" fmla="*/ 361950 w 463550"/>
                <a:gd name="connsiteY4" fmla="*/ 76200 h 1166283"/>
                <a:gd name="connsiteX5" fmla="*/ 463550 w 463550"/>
                <a:gd name="connsiteY5" fmla="*/ 0 h 1166283"/>
                <a:gd name="connsiteX0" fmla="*/ 6667 w 463867"/>
                <a:gd name="connsiteY0" fmla="*/ 1155700 h 1186443"/>
                <a:gd name="connsiteX1" fmla="*/ 6667 w 463867"/>
                <a:gd name="connsiteY1" fmla="*/ 1104900 h 1186443"/>
                <a:gd name="connsiteX2" fmla="*/ 46672 w 463867"/>
                <a:gd name="connsiteY2" fmla="*/ 666447 h 1186443"/>
                <a:gd name="connsiteX3" fmla="*/ 139382 w 463867"/>
                <a:gd name="connsiteY3" fmla="*/ 333224 h 1186443"/>
                <a:gd name="connsiteX4" fmla="*/ 362267 w 463867"/>
                <a:gd name="connsiteY4" fmla="*/ 76200 h 1186443"/>
                <a:gd name="connsiteX5" fmla="*/ 463867 w 463867"/>
                <a:gd name="connsiteY5" fmla="*/ 0 h 118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867" h="1186443">
                  <a:moveTo>
                    <a:pt x="6667" y="1155700"/>
                  </a:moveTo>
                  <a:cubicBezTo>
                    <a:pt x="3492" y="1160991"/>
                    <a:pt x="0" y="1186442"/>
                    <a:pt x="6667" y="1104900"/>
                  </a:cubicBezTo>
                  <a:cubicBezTo>
                    <a:pt x="13334" y="1023358"/>
                    <a:pt x="24553" y="795060"/>
                    <a:pt x="46672" y="666447"/>
                  </a:cubicBezTo>
                  <a:cubicBezTo>
                    <a:pt x="68791" y="537834"/>
                    <a:pt x="86783" y="431599"/>
                    <a:pt x="139382" y="333224"/>
                  </a:cubicBezTo>
                  <a:cubicBezTo>
                    <a:pt x="191981" y="234850"/>
                    <a:pt x="308186" y="131737"/>
                    <a:pt x="362267" y="76200"/>
                  </a:cubicBezTo>
                  <a:cubicBezTo>
                    <a:pt x="416348" y="20663"/>
                    <a:pt x="438467" y="7408"/>
                    <a:pt x="463867"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562102" y="3429000"/>
              <a:ext cx="266698" cy="1524000"/>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537442 w 994642"/>
                <a:gd name="connsiteY0" fmla="*/ 1155700 h 1178368"/>
                <a:gd name="connsiteX1" fmla="*/ 537442 w 994642"/>
                <a:gd name="connsiteY1" fmla="*/ 1104900 h 1178368"/>
                <a:gd name="connsiteX2" fmla="*/ 25401 w 994642"/>
                <a:gd name="connsiteY2" fmla="*/ 714893 h 1178368"/>
                <a:gd name="connsiteX3" fmla="*/ 689842 w 994642"/>
                <a:gd name="connsiteY3" fmla="*/ 368300 h 1178368"/>
                <a:gd name="connsiteX4" fmla="*/ 893042 w 994642"/>
                <a:gd name="connsiteY4" fmla="*/ 76200 h 1178368"/>
                <a:gd name="connsiteX5" fmla="*/ 994642 w 994642"/>
                <a:gd name="connsiteY5" fmla="*/ 0 h 1178368"/>
                <a:gd name="connsiteX0" fmla="*/ 555241 w 1030239"/>
                <a:gd name="connsiteY0" fmla="*/ 1155700 h 1178368"/>
                <a:gd name="connsiteX1" fmla="*/ 555241 w 1030239"/>
                <a:gd name="connsiteY1" fmla="*/ 1104900 h 1178368"/>
                <a:gd name="connsiteX2" fmla="*/ 43200 w 1030239"/>
                <a:gd name="connsiteY2" fmla="*/ 714893 h 1178368"/>
                <a:gd name="connsiteX3" fmla="*/ 296049 w 1030239"/>
                <a:gd name="connsiteY3" fmla="*/ 219967 h 1178368"/>
                <a:gd name="connsiteX4" fmla="*/ 910841 w 1030239"/>
                <a:gd name="connsiteY4" fmla="*/ 76200 h 1178368"/>
                <a:gd name="connsiteX5" fmla="*/ 1012441 w 1030239"/>
                <a:gd name="connsiteY5" fmla="*/ 0 h 1178368"/>
                <a:gd name="connsiteX0" fmla="*/ 555241 w 995123"/>
                <a:gd name="connsiteY0" fmla="*/ 1348171 h 1370839"/>
                <a:gd name="connsiteX1" fmla="*/ 555241 w 995123"/>
                <a:gd name="connsiteY1" fmla="*/ 1297371 h 1370839"/>
                <a:gd name="connsiteX2" fmla="*/ 43200 w 995123"/>
                <a:gd name="connsiteY2" fmla="*/ 907364 h 1370839"/>
                <a:gd name="connsiteX3" fmla="*/ 296049 w 995123"/>
                <a:gd name="connsiteY3" fmla="*/ 412438 h 1370839"/>
                <a:gd name="connsiteX4" fmla="*/ 910841 w 995123"/>
                <a:gd name="connsiteY4" fmla="*/ 268671 h 1370839"/>
                <a:gd name="connsiteX5" fmla="*/ 801739 w 995123"/>
                <a:gd name="connsiteY5" fmla="*/ 0 h 1370839"/>
                <a:gd name="connsiteX0" fmla="*/ 555241 w 801739"/>
                <a:gd name="connsiteY0" fmla="*/ 1348171 h 1370839"/>
                <a:gd name="connsiteX1" fmla="*/ 555241 w 801739"/>
                <a:gd name="connsiteY1" fmla="*/ 1297371 h 1370839"/>
                <a:gd name="connsiteX2" fmla="*/ 43200 w 801739"/>
                <a:gd name="connsiteY2" fmla="*/ 907364 h 1370839"/>
                <a:gd name="connsiteX3" fmla="*/ 296049 w 801739"/>
                <a:gd name="connsiteY3" fmla="*/ 412438 h 1370839"/>
                <a:gd name="connsiteX4" fmla="*/ 296048 w 801739"/>
                <a:gd name="connsiteY4" fmla="*/ 247463 h 1370839"/>
                <a:gd name="connsiteX5" fmla="*/ 801739 w 801739"/>
                <a:gd name="connsiteY5" fmla="*/ 0 h 1370839"/>
                <a:gd name="connsiteX0" fmla="*/ 597382 w 843880"/>
                <a:gd name="connsiteY0" fmla="*/ 1348171 h 1370839"/>
                <a:gd name="connsiteX1" fmla="*/ 597382 w 843880"/>
                <a:gd name="connsiteY1" fmla="*/ 1297371 h 1370839"/>
                <a:gd name="connsiteX2" fmla="*/ 85341 w 843880"/>
                <a:gd name="connsiteY2" fmla="*/ 907364 h 1370839"/>
                <a:gd name="connsiteX3" fmla="*/ 85344 w 843880"/>
                <a:gd name="connsiteY3" fmla="*/ 494926 h 1370839"/>
                <a:gd name="connsiteX4" fmla="*/ 338189 w 843880"/>
                <a:gd name="connsiteY4" fmla="*/ 247463 h 1370839"/>
                <a:gd name="connsiteX5" fmla="*/ 843880 w 843880"/>
                <a:gd name="connsiteY5" fmla="*/ 0 h 1370839"/>
                <a:gd name="connsiteX0" fmla="*/ 597381 w 843879"/>
                <a:gd name="connsiteY0" fmla="*/ 1348171 h 1348171"/>
                <a:gd name="connsiteX1" fmla="*/ 85340 w 843879"/>
                <a:gd name="connsiteY1" fmla="*/ 907364 h 1348171"/>
                <a:gd name="connsiteX2" fmla="*/ 85343 w 843879"/>
                <a:gd name="connsiteY2" fmla="*/ 494926 h 1348171"/>
                <a:gd name="connsiteX3" fmla="*/ 338188 w 843879"/>
                <a:gd name="connsiteY3" fmla="*/ 247463 h 1348171"/>
                <a:gd name="connsiteX4" fmla="*/ 843879 w 843879"/>
                <a:gd name="connsiteY4" fmla="*/ 0 h 1348171"/>
                <a:gd name="connsiteX0" fmla="*/ 114318 w 800678"/>
                <a:gd name="connsiteY0" fmla="*/ 1395015 h 1395015"/>
                <a:gd name="connsiteX1" fmla="*/ 42139 w 800678"/>
                <a:gd name="connsiteY1" fmla="*/ 907364 h 1395015"/>
                <a:gd name="connsiteX2" fmla="*/ 42142 w 800678"/>
                <a:gd name="connsiteY2" fmla="*/ 494926 h 1395015"/>
                <a:gd name="connsiteX3" fmla="*/ 294987 w 800678"/>
                <a:gd name="connsiteY3" fmla="*/ 247463 h 1395015"/>
                <a:gd name="connsiteX4" fmla="*/ 800678 w 800678"/>
                <a:gd name="connsiteY4" fmla="*/ 0 h 1395015"/>
                <a:gd name="connsiteX0" fmla="*/ 42138 w 800677"/>
                <a:gd name="connsiteY0" fmla="*/ 907364 h 907364"/>
                <a:gd name="connsiteX1" fmla="*/ 42141 w 800677"/>
                <a:gd name="connsiteY1" fmla="*/ 494926 h 907364"/>
                <a:gd name="connsiteX2" fmla="*/ 294986 w 800677"/>
                <a:gd name="connsiteY2" fmla="*/ 247463 h 907364"/>
                <a:gd name="connsiteX3" fmla="*/ 800677 w 800677"/>
                <a:gd name="connsiteY3" fmla="*/ 0 h 907364"/>
                <a:gd name="connsiteX0" fmla="*/ 44408 w 802947"/>
                <a:gd name="connsiteY0" fmla="*/ 907364 h 1400345"/>
                <a:gd name="connsiteX1" fmla="*/ 30791 w 802947"/>
                <a:gd name="connsiteY1" fmla="*/ 1331605 h 1400345"/>
                <a:gd name="connsiteX2" fmla="*/ 44411 w 802947"/>
                <a:gd name="connsiteY2" fmla="*/ 494926 h 1400345"/>
                <a:gd name="connsiteX3" fmla="*/ 297256 w 802947"/>
                <a:gd name="connsiteY3" fmla="*/ 247463 h 1400345"/>
                <a:gd name="connsiteX4" fmla="*/ 802947 w 802947"/>
                <a:gd name="connsiteY4" fmla="*/ 0 h 1400345"/>
                <a:gd name="connsiteX0" fmla="*/ 30791 w 802947"/>
                <a:gd name="connsiteY0" fmla="*/ 1331605 h 1331605"/>
                <a:gd name="connsiteX1" fmla="*/ 44411 w 802947"/>
                <a:gd name="connsiteY1" fmla="*/ 494926 h 1331605"/>
                <a:gd name="connsiteX2" fmla="*/ 297256 w 802947"/>
                <a:gd name="connsiteY2" fmla="*/ 247463 h 1331605"/>
                <a:gd name="connsiteX3" fmla="*/ 802947 w 802947"/>
                <a:gd name="connsiteY3" fmla="*/ 0 h 1331605"/>
                <a:gd name="connsiteX0" fmla="*/ 44411 w 816567"/>
                <a:gd name="connsiteY0" fmla="*/ 1331605 h 1331605"/>
                <a:gd name="connsiteX1" fmla="*/ 44411 w 816567"/>
                <a:gd name="connsiteY1" fmla="*/ 634097 h 1331605"/>
                <a:gd name="connsiteX2" fmla="*/ 310876 w 816567"/>
                <a:gd name="connsiteY2" fmla="*/ 247463 h 1331605"/>
                <a:gd name="connsiteX3" fmla="*/ 816567 w 816567"/>
                <a:gd name="connsiteY3" fmla="*/ 0 h 1331605"/>
                <a:gd name="connsiteX0" fmla="*/ 44410 w 816566"/>
                <a:gd name="connsiteY0" fmla="*/ 1331605 h 1331605"/>
                <a:gd name="connsiteX1" fmla="*/ 44411 w 816566"/>
                <a:gd name="connsiteY1" fmla="*/ 824326 h 1331605"/>
                <a:gd name="connsiteX2" fmla="*/ 310875 w 816566"/>
                <a:gd name="connsiteY2" fmla="*/ 247463 h 1331605"/>
                <a:gd name="connsiteX3" fmla="*/ 816566 w 816566"/>
                <a:gd name="connsiteY3" fmla="*/ 0 h 1331605"/>
                <a:gd name="connsiteX0" fmla="*/ 42896 w 815052"/>
                <a:gd name="connsiteY0" fmla="*/ 1331605 h 1331605"/>
                <a:gd name="connsiteX1" fmla="*/ 42897 w 815052"/>
                <a:gd name="connsiteY1" fmla="*/ 824326 h 1331605"/>
                <a:gd name="connsiteX2" fmla="*/ 300281 w 815052"/>
                <a:gd name="connsiteY2" fmla="*/ 317048 h 1331605"/>
                <a:gd name="connsiteX3" fmla="*/ 815052 w 815052"/>
                <a:gd name="connsiteY3" fmla="*/ 0 h 1331605"/>
                <a:gd name="connsiteX0" fmla="*/ 42896 w 557666"/>
                <a:gd name="connsiteY0" fmla="*/ 1331606 h 1331606"/>
                <a:gd name="connsiteX1" fmla="*/ 42897 w 557666"/>
                <a:gd name="connsiteY1" fmla="*/ 824327 h 1331606"/>
                <a:gd name="connsiteX2" fmla="*/ 300281 w 557666"/>
                <a:gd name="connsiteY2" fmla="*/ 317049 h 1331606"/>
                <a:gd name="connsiteX3" fmla="*/ 557666 w 557666"/>
                <a:gd name="connsiteY3" fmla="*/ 0 h 1331606"/>
              </a:gdLst>
              <a:ahLst/>
              <a:cxnLst>
                <a:cxn ang="0">
                  <a:pos x="connsiteX0" y="connsiteY0"/>
                </a:cxn>
                <a:cxn ang="0">
                  <a:pos x="connsiteX1" y="connsiteY1"/>
                </a:cxn>
                <a:cxn ang="0">
                  <a:pos x="connsiteX2" y="connsiteY2"/>
                </a:cxn>
                <a:cxn ang="0">
                  <a:pos x="connsiteX3" y="connsiteY3"/>
                </a:cxn>
              </a:cxnLst>
              <a:rect l="l" t="t" r="r" b="b"/>
              <a:pathLst>
                <a:path w="557666" h="1331606">
                  <a:moveTo>
                    <a:pt x="42896" y="1331606"/>
                  </a:moveTo>
                  <a:cubicBezTo>
                    <a:pt x="42897" y="1262866"/>
                    <a:pt x="0" y="993420"/>
                    <a:pt x="42897" y="824327"/>
                  </a:cubicBezTo>
                  <a:cubicBezTo>
                    <a:pt x="85794" y="655234"/>
                    <a:pt x="214486" y="454437"/>
                    <a:pt x="300281" y="317049"/>
                  </a:cubicBezTo>
                  <a:cubicBezTo>
                    <a:pt x="386076" y="179661"/>
                    <a:pt x="532266" y="7408"/>
                    <a:pt x="557666"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a:off x="1600200" y="4191000"/>
              <a:ext cx="1600200" cy="762000"/>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50" h="1166283">
                  <a:moveTo>
                    <a:pt x="6350" y="1155700"/>
                  </a:moveTo>
                  <a:cubicBezTo>
                    <a:pt x="3175" y="1160991"/>
                    <a:pt x="0" y="1166283"/>
                    <a:pt x="6350" y="1104900"/>
                  </a:cubicBezTo>
                  <a:cubicBezTo>
                    <a:pt x="12700" y="1043517"/>
                    <a:pt x="19050" y="910167"/>
                    <a:pt x="44450" y="787400"/>
                  </a:cubicBezTo>
                  <a:cubicBezTo>
                    <a:pt x="69850" y="664633"/>
                    <a:pt x="105833" y="486833"/>
                    <a:pt x="158750" y="368300"/>
                  </a:cubicBezTo>
                  <a:cubicBezTo>
                    <a:pt x="211667" y="249767"/>
                    <a:pt x="311150" y="137583"/>
                    <a:pt x="361950" y="76200"/>
                  </a:cubicBezTo>
                  <a:cubicBezTo>
                    <a:pt x="412750" y="14817"/>
                    <a:pt x="438150" y="7408"/>
                    <a:pt x="46355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828800" y="3251200"/>
              <a:ext cx="1600200" cy="939800"/>
            </a:xfrm>
            <a:custGeom>
              <a:avLst/>
              <a:gdLst>
                <a:gd name="connsiteX0" fmla="*/ 660400 w 1612900"/>
                <a:gd name="connsiteY0" fmla="*/ 177800 h 939800"/>
                <a:gd name="connsiteX1" fmla="*/ 914400 w 1612900"/>
                <a:gd name="connsiteY1" fmla="*/ 279400 h 939800"/>
                <a:gd name="connsiteX2" fmla="*/ 1333500 w 1612900"/>
                <a:gd name="connsiteY2" fmla="*/ 355600 h 939800"/>
                <a:gd name="connsiteX3" fmla="*/ 1587500 w 1612900"/>
                <a:gd name="connsiteY3" fmla="*/ 292100 h 939800"/>
                <a:gd name="connsiteX4" fmla="*/ 1600200 w 1612900"/>
                <a:gd name="connsiteY4" fmla="*/ 571500 h 939800"/>
                <a:gd name="connsiteX5" fmla="*/ 1612900 w 1612900"/>
                <a:gd name="connsiteY5" fmla="*/ 762000 h 939800"/>
                <a:gd name="connsiteX6" fmla="*/ 1244600 w 1612900"/>
                <a:gd name="connsiteY6" fmla="*/ 876300 h 939800"/>
                <a:gd name="connsiteX7" fmla="*/ 876300 w 1612900"/>
                <a:gd name="connsiteY7" fmla="*/ 939800 h 939800"/>
                <a:gd name="connsiteX8" fmla="*/ 622300 w 1612900"/>
                <a:gd name="connsiteY8" fmla="*/ 927100 h 939800"/>
                <a:gd name="connsiteX9" fmla="*/ 431800 w 1612900"/>
                <a:gd name="connsiteY9" fmla="*/ 825500 h 939800"/>
                <a:gd name="connsiteX10" fmla="*/ 177800 w 1612900"/>
                <a:gd name="connsiteY10" fmla="*/ 635000 h 939800"/>
                <a:gd name="connsiteX11" fmla="*/ 38100 w 1612900"/>
                <a:gd name="connsiteY11" fmla="*/ 406400 h 939800"/>
                <a:gd name="connsiteX12" fmla="*/ 0 w 1612900"/>
                <a:gd name="connsiteY12" fmla="*/ 203200 h 939800"/>
                <a:gd name="connsiteX13" fmla="*/ 177800 w 1612900"/>
                <a:gd name="connsiteY13" fmla="*/ 0 h 939800"/>
                <a:gd name="connsiteX14" fmla="*/ 406400 w 1612900"/>
                <a:gd name="connsiteY14" fmla="*/ 0 h 939800"/>
                <a:gd name="connsiteX15" fmla="*/ 571500 w 1612900"/>
                <a:gd name="connsiteY15" fmla="*/ 76200 h 939800"/>
                <a:gd name="connsiteX16" fmla="*/ 660400 w 1612900"/>
                <a:gd name="connsiteY16" fmla="*/ 177800 h 939800"/>
                <a:gd name="connsiteX0" fmla="*/ 660400 w 1612900"/>
                <a:gd name="connsiteY0" fmla="*/ 177800 h 939800"/>
                <a:gd name="connsiteX1" fmla="*/ 914400 w 1612900"/>
                <a:gd name="connsiteY1" fmla="*/ 279400 h 939800"/>
                <a:gd name="connsiteX2" fmla="*/ 1333500 w 1612900"/>
                <a:gd name="connsiteY2" fmla="*/ 355600 h 939800"/>
                <a:gd name="connsiteX3" fmla="*/ 1600200 w 1612900"/>
                <a:gd name="connsiteY3" fmla="*/ 330200 h 939800"/>
                <a:gd name="connsiteX4" fmla="*/ 1600200 w 1612900"/>
                <a:gd name="connsiteY4" fmla="*/ 571500 h 939800"/>
                <a:gd name="connsiteX5" fmla="*/ 1612900 w 1612900"/>
                <a:gd name="connsiteY5" fmla="*/ 762000 h 939800"/>
                <a:gd name="connsiteX6" fmla="*/ 1244600 w 1612900"/>
                <a:gd name="connsiteY6" fmla="*/ 876300 h 939800"/>
                <a:gd name="connsiteX7" fmla="*/ 876300 w 1612900"/>
                <a:gd name="connsiteY7" fmla="*/ 939800 h 939800"/>
                <a:gd name="connsiteX8" fmla="*/ 622300 w 1612900"/>
                <a:gd name="connsiteY8" fmla="*/ 927100 h 939800"/>
                <a:gd name="connsiteX9" fmla="*/ 431800 w 1612900"/>
                <a:gd name="connsiteY9" fmla="*/ 825500 h 939800"/>
                <a:gd name="connsiteX10" fmla="*/ 177800 w 1612900"/>
                <a:gd name="connsiteY10" fmla="*/ 635000 h 939800"/>
                <a:gd name="connsiteX11" fmla="*/ 38100 w 1612900"/>
                <a:gd name="connsiteY11" fmla="*/ 406400 h 939800"/>
                <a:gd name="connsiteX12" fmla="*/ 0 w 1612900"/>
                <a:gd name="connsiteY12" fmla="*/ 203200 h 939800"/>
                <a:gd name="connsiteX13" fmla="*/ 177800 w 1612900"/>
                <a:gd name="connsiteY13" fmla="*/ 0 h 939800"/>
                <a:gd name="connsiteX14" fmla="*/ 406400 w 1612900"/>
                <a:gd name="connsiteY14" fmla="*/ 0 h 939800"/>
                <a:gd name="connsiteX15" fmla="*/ 571500 w 1612900"/>
                <a:gd name="connsiteY15" fmla="*/ 76200 h 939800"/>
                <a:gd name="connsiteX16" fmla="*/ 660400 w 1612900"/>
                <a:gd name="connsiteY16" fmla="*/ 177800 h 939800"/>
                <a:gd name="connsiteX0" fmla="*/ 660400 w 1612900"/>
                <a:gd name="connsiteY0" fmla="*/ 177800 h 939800"/>
                <a:gd name="connsiteX1" fmla="*/ 914400 w 1612900"/>
                <a:gd name="connsiteY1" fmla="*/ 279400 h 939800"/>
                <a:gd name="connsiteX2" fmla="*/ 1371600 w 1612900"/>
                <a:gd name="connsiteY2" fmla="*/ 254000 h 939800"/>
                <a:gd name="connsiteX3" fmla="*/ 1600200 w 1612900"/>
                <a:gd name="connsiteY3" fmla="*/ 330200 h 939800"/>
                <a:gd name="connsiteX4" fmla="*/ 1600200 w 1612900"/>
                <a:gd name="connsiteY4" fmla="*/ 571500 h 939800"/>
                <a:gd name="connsiteX5" fmla="*/ 1612900 w 1612900"/>
                <a:gd name="connsiteY5" fmla="*/ 762000 h 939800"/>
                <a:gd name="connsiteX6" fmla="*/ 1244600 w 1612900"/>
                <a:gd name="connsiteY6" fmla="*/ 876300 h 939800"/>
                <a:gd name="connsiteX7" fmla="*/ 876300 w 1612900"/>
                <a:gd name="connsiteY7" fmla="*/ 939800 h 939800"/>
                <a:gd name="connsiteX8" fmla="*/ 622300 w 1612900"/>
                <a:gd name="connsiteY8" fmla="*/ 927100 h 939800"/>
                <a:gd name="connsiteX9" fmla="*/ 431800 w 1612900"/>
                <a:gd name="connsiteY9" fmla="*/ 825500 h 939800"/>
                <a:gd name="connsiteX10" fmla="*/ 177800 w 1612900"/>
                <a:gd name="connsiteY10" fmla="*/ 635000 h 939800"/>
                <a:gd name="connsiteX11" fmla="*/ 38100 w 1612900"/>
                <a:gd name="connsiteY11" fmla="*/ 406400 h 939800"/>
                <a:gd name="connsiteX12" fmla="*/ 0 w 1612900"/>
                <a:gd name="connsiteY12" fmla="*/ 203200 h 939800"/>
                <a:gd name="connsiteX13" fmla="*/ 177800 w 1612900"/>
                <a:gd name="connsiteY13" fmla="*/ 0 h 939800"/>
                <a:gd name="connsiteX14" fmla="*/ 406400 w 1612900"/>
                <a:gd name="connsiteY14" fmla="*/ 0 h 939800"/>
                <a:gd name="connsiteX15" fmla="*/ 571500 w 1612900"/>
                <a:gd name="connsiteY15" fmla="*/ 76200 h 939800"/>
                <a:gd name="connsiteX16" fmla="*/ 660400 w 1612900"/>
                <a:gd name="connsiteY16" fmla="*/ 177800 h 939800"/>
                <a:gd name="connsiteX0" fmla="*/ 660400 w 1612900"/>
                <a:gd name="connsiteY0" fmla="*/ 177800 h 939800"/>
                <a:gd name="connsiteX1" fmla="*/ 914400 w 1612900"/>
                <a:gd name="connsiteY1" fmla="*/ 254000 h 939800"/>
                <a:gd name="connsiteX2" fmla="*/ 1371600 w 1612900"/>
                <a:gd name="connsiteY2" fmla="*/ 254000 h 939800"/>
                <a:gd name="connsiteX3" fmla="*/ 1600200 w 1612900"/>
                <a:gd name="connsiteY3" fmla="*/ 330200 h 939800"/>
                <a:gd name="connsiteX4" fmla="*/ 1600200 w 1612900"/>
                <a:gd name="connsiteY4" fmla="*/ 571500 h 939800"/>
                <a:gd name="connsiteX5" fmla="*/ 1612900 w 1612900"/>
                <a:gd name="connsiteY5" fmla="*/ 762000 h 939800"/>
                <a:gd name="connsiteX6" fmla="*/ 1244600 w 1612900"/>
                <a:gd name="connsiteY6" fmla="*/ 876300 h 939800"/>
                <a:gd name="connsiteX7" fmla="*/ 876300 w 1612900"/>
                <a:gd name="connsiteY7" fmla="*/ 939800 h 939800"/>
                <a:gd name="connsiteX8" fmla="*/ 622300 w 1612900"/>
                <a:gd name="connsiteY8" fmla="*/ 927100 h 939800"/>
                <a:gd name="connsiteX9" fmla="*/ 431800 w 1612900"/>
                <a:gd name="connsiteY9" fmla="*/ 825500 h 939800"/>
                <a:gd name="connsiteX10" fmla="*/ 177800 w 1612900"/>
                <a:gd name="connsiteY10" fmla="*/ 635000 h 939800"/>
                <a:gd name="connsiteX11" fmla="*/ 38100 w 1612900"/>
                <a:gd name="connsiteY11" fmla="*/ 406400 h 939800"/>
                <a:gd name="connsiteX12" fmla="*/ 0 w 1612900"/>
                <a:gd name="connsiteY12" fmla="*/ 203200 h 939800"/>
                <a:gd name="connsiteX13" fmla="*/ 177800 w 1612900"/>
                <a:gd name="connsiteY13" fmla="*/ 0 h 939800"/>
                <a:gd name="connsiteX14" fmla="*/ 406400 w 1612900"/>
                <a:gd name="connsiteY14" fmla="*/ 0 h 939800"/>
                <a:gd name="connsiteX15" fmla="*/ 571500 w 1612900"/>
                <a:gd name="connsiteY15" fmla="*/ 76200 h 939800"/>
                <a:gd name="connsiteX16" fmla="*/ 660400 w 1612900"/>
                <a:gd name="connsiteY16" fmla="*/ 177800 h 939800"/>
                <a:gd name="connsiteX0" fmla="*/ 660400 w 1612900"/>
                <a:gd name="connsiteY0" fmla="*/ 177800 h 939800"/>
                <a:gd name="connsiteX1" fmla="*/ 914400 w 1612900"/>
                <a:gd name="connsiteY1" fmla="*/ 254000 h 939800"/>
                <a:gd name="connsiteX2" fmla="*/ 1371600 w 1612900"/>
                <a:gd name="connsiteY2" fmla="*/ 254000 h 939800"/>
                <a:gd name="connsiteX3" fmla="*/ 1600200 w 1612900"/>
                <a:gd name="connsiteY3" fmla="*/ 330200 h 939800"/>
                <a:gd name="connsiteX4" fmla="*/ 1600200 w 1612900"/>
                <a:gd name="connsiteY4" fmla="*/ 571500 h 939800"/>
                <a:gd name="connsiteX5" fmla="*/ 1612900 w 1612900"/>
                <a:gd name="connsiteY5" fmla="*/ 762000 h 939800"/>
                <a:gd name="connsiteX6" fmla="*/ 1295400 w 1612900"/>
                <a:gd name="connsiteY6" fmla="*/ 939800 h 939800"/>
                <a:gd name="connsiteX7" fmla="*/ 876300 w 1612900"/>
                <a:gd name="connsiteY7" fmla="*/ 939800 h 939800"/>
                <a:gd name="connsiteX8" fmla="*/ 622300 w 1612900"/>
                <a:gd name="connsiteY8" fmla="*/ 927100 h 939800"/>
                <a:gd name="connsiteX9" fmla="*/ 431800 w 1612900"/>
                <a:gd name="connsiteY9" fmla="*/ 825500 h 939800"/>
                <a:gd name="connsiteX10" fmla="*/ 177800 w 1612900"/>
                <a:gd name="connsiteY10" fmla="*/ 635000 h 939800"/>
                <a:gd name="connsiteX11" fmla="*/ 38100 w 1612900"/>
                <a:gd name="connsiteY11" fmla="*/ 406400 h 939800"/>
                <a:gd name="connsiteX12" fmla="*/ 0 w 1612900"/>
                <a:gd name="connsiteY12" fmla="*/ 203200 h 939800"/>
                <a:gd name="connsiteX13" fmla="*/ 177800 w 1612900"/>
                <a:gd name="connsiteY13" fmla="*/ 0 h 939800"/>
                <a:gd name="connsiteX14" fmla="*/ 406400 w 1612900"/>
                <a:gd name="connsiteY14" fmla="*/ 0 h 939800"/>
                <a:gd name="connsiteX15" fmla="*/ 571500 w 1612900"/>
                <a:gd name="connsiteY15" fmla="*/ 76200 h 939800"/>
                <a:gd name="connsiteX16" fmla="*/ 660400 w 1612900"/>
                <a:gd name="connsiteY16" fmla="*/ 177800 h 939800"/>
                <a:gd name="connsiteX0" fmla="*/ 660400 w 1600200"/>
                <a:gd name="connsiteY0" fmla="*/ 177800 h 939800"/>
                <a:gd name="connsiteX1" fmla="*/ 914400 w 1600200"/>
                <a:gd name="connsiteY1" fmla="*/ 254000 h 939800"/>
                <a:gd name="connsiteX2" fmla="*/ 1371600 w 1600200"/>
                <a:gd name="connsiteY2" fmla="*/ 254000 h 939800"/>
                <a:gd name="connsiteX3" fmla="*/ 1600200 w 1600200"/>
                <a:gd name="connsiteY3" fmla="*/ 330200 h 939800"/>
                <a:gd name="connsiteX4" fmla="*/ 1600200 w 1600200"/>
                <a:gd name="connsiteY4" fmla="*/ 571500 h 939800"/>
                <a:gd name="connsiteX5" fmla="*/ 1524000 w 1600200"/>
                <a:gd name="connsiteY5" fmla="*/ 787400 h 939800"/>
                <a:gd name="connsiteX6" fmla="*/ 1295400 w 1600200"/>
                <a:gd name="connsiteY6" fmla="*/ 939800 h 939800"/>
                <a:gd name="connsiteX7" fmla="*/ 876300 w 1600200"/>
                <a:gd name="connsiteY7" fmla="*/ 939800 h 939800"/>
                <a:gd name="connsiteX8" fmla="*/ 622300 w 1600200"/>
                <a:gd name="connsiteY8" fmla="*/ 927100 h 939800"/>
                <a:gd name="connsiteX9" fmla="*/ 431800 w 1600200"/>
                <a:gd name="connsiteY9" fmla="*/ 825500 h 939800"/>
                <a:gd name="connsiteX10" fmla="*/ 177800 w 1600200"/>
                <a:gd name="connsiteY10" fmla="*/ 635000 h 939800"/>
                <a:gd name="connsiteX11" fmla="*/ 38100 w 1600200"/>
                <a:gd name="connsiteY11" fmla="*/ 406400 h 939800"/>
                <a:gd name="connsiteX12" fmla="*/ 0 w 1600200"/>
                <a:gd name="connsiteY12" fmla="*/ 203200 h 939800"/>
                <a:gd name="connsiteX13" fmla="*/ 177800 w 1600200"/>
                <a:gd name="connsiteY13" fmla="*/ 0 h 939800"/>
                <a:gd name="connsiteX14" fmla="*/ 406400 w 1600200"/>
                <a:gd name="connsiteY14" fmla="*/ 0 h 939800"/>
                <a:gd name="connsiteX15" fmla="*/ 571500 w 1600200"/>
                <a:gd name="connsiteY15" fmla="*/ 76200 h 939800"/>
                <a:gd name="connsiteX16" fmla="*/ 660400 w 1600200"/>
                <a:gd name="connsiteY16" fmla="*/ 17780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0200" h="939800">
                  <a:moveTo>
                    <a:pt x="660400" y="177800"/>
                  </a:moveTo>
                  <a:lnTo>
                    <a:pt x="914400" y="254000"/>
                  </a:lnTo>
                  <a:lnTo>
                    <a:pt x="1371600" y="254000"/>
                  </a:lnTo>
                  <a:lnTo>
                    <a:pt x="1600200" y="330200"/>
                  </a:lnTo>
                  <a:lnTo>
                    <a:pt x="1600200" y="571500"/>
                  </a:lnTo>
                  <a:lnTo>
                    <a:pt x="1524000" y="787400"/>
                  </a:lnTo>
                  <a:lnTo>
                    <a:pt x="1295400" y="939800"/>
                  </a:lnTo>
                  <a:lnTo>
                    <a:pt x="876300" y="939800"/>
                  </a:lnTo>
                  <a:lnTo>
                    <a:pt x="622300" y="927100"/>
                  </a:lnTo>
                  <a:lnTo>
                    <a:pt x="431800" y="825500"/>
                  </a:lnTo>
                  <a:lnTo>
                    <a:pt x="177800" y="635000"/>
                  </a:lnTo>
                  <a:lnTo>
                    <a:pt x="38100" y="406400"/>
                  </a:lnTo>
                  <a:lnTo>
                    <a:pt x="0" y="203200"/>
                  </a:lnTo>
                  <a:lnTo>
                    <a:pt x="177800" y="0"/>
                  </a:lnTo>
                  <a:lnTo>
                    <a:pt x="406400" y="0"/>
                  </a:lnTo>
                  <a:lnTo>
                    <a:pt x="571500" y="76200"/>
                  </a:lnTo>
                  <a:lnTo>
                    <a:pt x="660400" y="177800"/>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981200" y="2514600"/>
              <a:ext cx="2209800" cy="609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937982">
              <a:off x="2141578" y="2451271"/>
              <a:ext cx="2286000" cy="276999"/>
            </a:xfrm>
            <a:prstGeom prst="rect">
              <a:avLst/>
            </a:prstGeom>
            <a:solidFill>
              <a:schemeClr val="bg1"/>
            </a:solidFill>
            <a:ln>
              <a:solidFill>
                <a:schemeClr val="tx1"/>
              </a:solidFill>
            </a:ln>
          </p:spPr>
          <p:txBody>
            <a:bodyPr wrap="square" rtlCol="0">
              <a:spAutoFit/>
            </a:bodyPr>
            <a:lstStyle/>
            <a:p>
              <a:r>
                <a:rPr lang="en-US" sz="1200" dirty="0" smtClean="0"/>
                <a:t>Approximate limit of breeding</a:t>
              </a:r>
              <a:endParaRPr lang="en-US" sz="1200" dirty="0"/>
            </a:p>
          </p:txBody>
        </p:sp>
        <p:sp>
          <p:nvSpPr>
            <p:cNvPr id="18" name="Freeform 17"/>
            <p:cNvSpPr/>
            <p:nvPr/>
          </p:nvSpPr>
          <p:spPr>
            <a:xfrm rot="18372122" flipV="1">
              <a:off x="2614846" y="4469366"/>
              <a:ext cx="1129548" cy="254899"/>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6350 w 463550"/>
                <a:gd name="connsiteY0" fmla="*/ 1155700 h 1166283"/>
                <a:gd name="connsiteX1" fmla="*/ 6350 w 463550"/>
                <a:gd name="connsiteY1" fmla="*/ 1104900 h 1166283"/>
                <a:gd name="connsiteX2" fmla="*/ 44450 w 463550"/>
                <a:gd name="connsiteY2" fmla="*/ 787400 h 1166283"/>
                <a:gd name="connsiteX3" fmla="*/ 139065 w 463550"/>
                <a:gd name="connsiteY3" fmla="*/ 333224 h 1166283"/>
                <a:gd name="connsiteX4" fmla="*/ 361950 w 463550"/>
                <a:gd name="connsiteY4" fmla="*/ 76200 h 1166283"/>
                <a:gd name="connsiteX5" fmla="*/ 463550 w 463550"/>
                <a:gd name="connsiteY5" fmla="*/ 0 h 1166283"/>
                <a:gd name="connsiteX0" fmla="*/ 6350 w 463550"/>
                <a:gd name="connsiteY0" fmla="*/ 1155700 h 1166283"/>
                <a:gd name="connsiteX1" fmla="*/ 6350 w 463550"/>
                <a:gd name="connsiteY1" fmla="*/ 1104900 h 1166283"/>
                <a:gd name="connsiteX2" fmla="*/ 44450 w 463550"/>
                <a:gd name="connsiteY2" fmla="*/ 787400 h 1166283"/>
                <a:gd name="connsiteX3" fmla="*/ 139065 w 463550"/>
                <a:gd name="connsiteY3" fmla="*/ 333224 h 1166283"/>
                <a:gd name="connsiteX4" fmla="*/ 361950 w 463550"/>
                <a:gd name="connsiteY4" fmla="*/ 76200 h 1166283"/>
                <a:gd name="connsiteX5" fmla="*/ 463550 w 463550"/>
                <a:gd name="connsiteY5" fmla="*/ 0 h 1166283"/>
                <a:gd name="connsiteX0" fmla="*/ 6667 w 463867"/>
                <a:gd name="connsiteY0" fmla="*/ 1155700 h 1186443"/>
                <a:gd name="connsiteX1" fmla="*/ 6667 w 463867"/>
                <a:gd name="connsiteY1" fmla="*/ 1104900 h 1186443"/>
                <a:gd name="connsiteX2" fmla="*/ 46672 w 463867"/>
                <a:gd name="connsiteY2" fmla="*/ 666447 h 1186443"/>
                <a:gd name="connsiteX3" fmla="*/ 139382 w 463867"/>
                <a:gd name="connsiteY3" fmla="*/ 333224 h 1186443"/>
                <a:gd name="connsiteX4" fmla="*/ 362267 w 463867"/>
                <a:gd name="connsiteY4" fmla="*/ 76200 h 1186443"/>
                <a:gd name="connsiteX5" fmla="*/ 463867 w 463867"/>
                <a:gd name="connsiteY5" fmla="*/ 0 h 1186443"/>
                <a:gd name="connsiteX0" fmla="*/ 6667 w 504860"/>
                <a:gd name="connsiteY0" fmla="*/ 1186197 h 1216940"/>
                <a:gd name="connsiteX1" fmla="*/ 6667 w 504860"/>
                <a:gd name="connsiteY1" fmla="*/ 1135397 h 1216940"/>
                <a:gd name="connsiteX2" fmla="*/ 46672 w 504860"/>
                <a:gd name="connsiteY2" fmla="*/ 696944 h 1216940"/>
                <a:gd name="connsiteX3" fmla="*/ 139382 w 504860"/>
                <a:gd name="connsiteY3" fmla="*/ 363721 h 1216940"/>
                <a:gd name="connsiteX4" fmla="*/ 362267 w 504860"/>
                <a:gd name="connsiteY4" fmla="*/ 106697 h 1216940"/>
                <a:gd name="connsiteX5" fmla="*/ 504860 w 504860"/>
                <a:gd name="connsiteY5" fmla="*/ 1003905 h 1216940"/>
                <a:gd name="connsiteX0" fmla="*/ 6667 w 504860"/>
                <a:gd name="connsiteY0" fmla="*/ 863791 h 894534"/>
                <a:gd name="connsiteX1" fmla="*/ 6667 w 504860"/>
                <a:gd name="connsiteY1" fmla="*/ 812991 h 894534"/>
                <a:gd name="connsiteX2" fmla="*/ 46672 w 504860"/>
                <a:gd name="connsiteY2" fmla="*/ 374538 h 894534"/>
                <a:gd name="connsiteX3" fmla="*/ 139382 w 504860"/>
                <a:gd name="connsiteY3" fmla="*/ 41315 h 894534"/>
                <a:gd name="connsiteX4" fmla="*/ 305675 w 504860"/>
                <a:gd name="connsiteY4" fmla="*/ 126642 h 894534"/>
                <a:gd name="connsiteX5" fmla="*/ 504860 w 504860"/>
                <a:gd name="connsiteY5" fmla="*/ 681499 h 894534"/>
                <a:gd name="connsiteX0" fmla="*/ 6667 w 516917"/>
                <a:gd name="connsiteY0" fmla="*/ 863791 h 894534"/>
                <a:gd name="connsiteX1" fmla="*/ 6667 w 516917"/>
                <a:gd name="connsiteY1" fmla="*/ 812991 h 894534"/>
                <a:gd name="connsiteX2" fmla="*/ 46672 w 516917"/>
                <a:gd name="connsiteY2" fmla="*/ 374538 h 894534"/>
                <a:gd name="connsiteX3" fmla="*/ 139382 w 516917"/>
                <a:gd name="connsiteY3" fmla="*/ 41315 h 894534"/>
                <a:gd name="connsiteX4" fmla="*/ 305675 w 516917"/>
                <a:gd name="connsiteY4" fmla="*/ 126642 h 894534"/>
                <a:gd name="connsiteX5" fmla="*/ 516917 w 516917"/>
                <a:gd name="connsiteY5" fmla="*/ 264576 h 894534"/>
                <a:gd name="connsiteX0" fmla="*/ 6667 w 516917"/>
                <a:gd name="connsiteY0" fmla="*/ 959285 h 990028"/>
                <a:gd name="connsiteX1" fmla="*/ 6667 w 516917"/>
                <a:gd name="connsiteY1" fmla="*/ 908485 h 990028"/>
                <a:gd name="connsiteX2" fmla="*/ 46672 w 516917"/>
                <a:gd name="connsiteY2" fmla="*/ 470032 h 990028"/>
                <a:gd name="connsiteX3" fmla="*/ 139382 w 516917"/>
                <a:gd name="connsiteY3" fmla="*/ 136809 h 990028"/>
                <a:gd name="connsiteX4" fmla="*/ 298199 w 516917"/>
                <a:gd name="connsiteY4" fmla="*/ 37212 h 990028"/>
                <a:gd name="connsiteX5" fmla="*/ 516917 w 516917"/>
                <a:gd name="connsiteY5" fmla="*/ 360070 h 990028"/>
                <a:gd name="connsiteX0" fmla="*/ 6667 w 490230"/>
                <a:gd name="connsiteY0" fmla="*/ 930980 h 961723"/>
                <a:gd name="connsiteX1" fmla="*/ 6667 w 490230"/>
                <a:gd name="connsiteY1" fmla="*/ 880180 h 961723"/>
                <a:gd name="connsiteX2" fmla="*/ 46672 w 490230"/>
                <a:gd name="connsiteY2" fmla="*/ 441727 h 961723"/>
                <a:gd name="connsiteX3" fmla="*/ 139382 w 490230"/>
                <a:gd name="connsiteY3" fmla="*/ 108504 h 961723"/>
                <a:gd name="connsiteX4" fmla="*/ 298199 w 490230"/>
                <a:gd name="connsiteY4" fmla="*/ 8907 h 961723"/>
                <a:gd name="connsiteX5" fmla="*/ 490230 w 490230"/>
                <a:gd name="connsiteY5" fmla="*/ 161958 h 9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30" h="961723">
                  <a:moveTo>
                    <a:pt x="6667" y="930980"/>
                  </a:moveTo>
                  <a:cubicBezTo>
                    <a:pt x="3492" y="936271"/>
                    <a:pt x="0" y="961722"/>
                    <a:pt x="6667" y="880180"/>
                  </a:cubicBezTo>
                  <a:cubicBezTo>
                    <a:pt x="13334" y="798638"/>
                    <a:pt x="24553" y="570340"/>
                    <a:pt x="46672" y="441727"/>
                  </a:cubicBezTo>
                  <a:cubicBezTo>
                    <a:pt x="68791" y="313114"/>
                    <a:pt x="97461" y="180641"/>
                    <a:pt x="139382" y="108504"/>
                  </a:cubicBezTo>
                  <a:cubicBezTo>
                    <a:pt x="181303" y="36367"/>
                    <a:pt x="239724" y="-2"/>
                    <a:pt x="298199" y="8907"/>
                  </a:cubicBezTo>
                  <a:cubicBezTo>
                    <a:pt x="356674" y="17816"/>
                    <a:pt x="464830" y="169366"/>
                    <a:pt x="490230" y="161958"/>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905000" y="3429000"/>
              <a:ext cx="1371600" cy="646331"/>
            </a:xfrm>
            <a:prstGeom prst="rect">
              <a:avLst/>
            </a:prstGeom>
            <a:noFill/>
            <a:ln>
              <a:noFill/>
            </a:ln>
          </p:spPr>
          <p:txBody>
            <a:bodyPr wrap="square" rtlCol="0">
              <a:spAutoFit/>
            </a:bodyPr>
            <a:lstStyle/>
            <a:p>
              <a:r>
                <a:rPr lang="en-US" sz="1200" dirty="0" smtClean="0"/>
                <a:t>center of </a:t>
              </a:r>
            </a:p>
            <a:p>
              <a:r>
                <a:rPr lang="en-US" sz="1200" dirty="0" smtClean="0"/>
                <a:t>   summer</a:t>
              </a:r>
            </a:p>
            <a:p>
              <a:r>
                <a:rPr lang="en-US" sz="1200" dirty="0" smtClean="0"/>
                <a:t>      recruitment</a:t>
              </a:r>
              <a:endParaRPr lang="en-US" sz="1200" dirty="0"/>
            </a:p>
          </p:txBody>
        </p:sp>
        <p:sp>
          <p:nvSpPr>
            <p:cNvPr id="20" name="Freeform 19"/>
            <p:cNvSpPr/>
            <p:nvPr/>
          </p:nvSpPr>
          <p:spPr>
            <a:xfrm>
              <a:off x="1828800" y="2743200"/>
              <a:ext cx="381000" cy="762000"/>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537442 w 994642"/>
                <a:gd name="connsiteY0" fmla="*/ 1155700 h 1178368"/>
                <a:gd name="connsiteX1" fmla="*/ 537442 w 994642"/>
                <a:gd name="connsiteY1" fmla="*/ 1104900 h 1178368"/>
                <a:gd name="connsiteX2" fmla="*/ 25401 w 994642"/>
                <a:gd name="connsiteY2" fmla="*/ 714893 h 1178368"/>
                <a:gd name="connsiteX3" fmla="*/ 689842 w 994642"/>
                <a:gd name="connsiteY3" fmla="*/ 368300 h 1178368"/>
                <a:gd name="connsiteX4" fmla="*/ 893042 w 994642"/>
                <a:gd name="connsiteY4" fmla="*/ 76200 h 1178368"/>
                <a:gd name="connsiteX5" fmla="*/ 994642 w 994642"/>
                <a:gd name="connsiteY5" fmla="*/ 0 h 1178368"/>
                <a:gd name="connsiteX0" fmla="*/ 555241 w 1030239"/>
                <a:gd name="connsiteY0" fmla="*/ 1155700 h 1178368"/>
                <a:gd name="connsiteX1" fmla="*/ 555241 w 1030239"/>
                <a:gd name="connsiteY1" fmla="*/ 1104900 h 1178368"/>
                <a:gd name="connsiteX2" fmla="*/ 43200 w 1030239"/>
                <a:gd name="connsiteY2" fmla="*/ 714893 h 1178368"/>
                <a:gd name="connsiteX3" fmla="*/ 296049 w 1030239"/>
                <a:gd name="connsiteY3" fmla="*/ 219967 h 1178368"/>
                <a:gd name="connsiteX4" fmla="*/ 910841 w 1030239"/>
                <a:gd name="connsiteY4" fmla="*/ 76200 h 1178368"/>
                <a:gd name="connsiteX5" fmla="*/ 1012441 w 1030239"/>
                <a:gd name="connsiteY5" fmla="*/ 0 h 1178368"/>
                <a:gd name="connsiteX0" fmla="*/ 555241 w 995123"/>
                <a:gd name="connsiteY0" fmla="*/ 1348171 h 1370839"/>
                <a:gd name="connsiteX1" fmla="*/ 555241 w 995123"/>
                <a:gd name="connsiteY1" fmla="*/ 1297371 h 1370839"/>
                <a:gd name="connsiteX2" fmla="*/ 43200 w 995123"/>
                <a:gd name="connsiteY2" fmla="*/ 907364 h 1370839"/>
                <a:gd name="connsiteX3" fmla="*/ 296049 w 995123"/>
                <a:gd name="connsiteY3" fmla="*/ 412438 h 1370839"/>
                <a:gd name="connsiteX4" fmla="*/ 910841 w 995123"/>
                <a:gd name="connsiteY4" fmla="*/ 268671 h 1370839"/>
                <a:gd name="connsiteX5" fmla="*/ 801739 w 995123"/>
                <a:gd name="connsiteY5" fmla="*/ 0 h 1370839"/>
                <a:gd name="connsiteX0" fmla="*/ 555241 w 801739"/>
                <a:gd name="connsiteY0" fmla="*/ 1348171 h 1370839"/>
                <a:gd name="connsiteX1" fmla="*/ 555241 w 801739"/>
                <a:gd name="connsiteY1" fmla="*/ 1297371 h 1370839"/>
                <a:gd name="connsiteX2" fmla="*/ 43200 w 801739"/>
                <a:gd name="connsiteY2" fmla="*/ 907364 h 1370839"/>
                <a:gd name="connsiteX3" fmla="*/ 296049 w 801739"/>
                <a:gd name="connsiteY3" fmla="*/ 412438 h 1370839"/>
                <a:gd name="connsiteX4" fmla="*/ 296048 w 801739"/>
                <a:gd name="connsiteY4" fmla="*/ 247463 h 1370839"/>
                <a:gd name="connsiteX5" fmla="*/ 801739 w 801739"/>
                <a:gd name="connsiteY5" fmla="*/ 0 h 1370839"/>
                <a:gd name="connsiteX0" fmla="*/ 597382 w 843880"/>
                <a:gd name="connsiteY0" fmla="*/ 1348171 h 1370839"/>
                <a:gd name="connsiteX1" fmla="*/ 597382 w 843880"/>
                <a:gd name="connsiteY1" fmla="*/ 1297371 h 1370839"/>
                <a:gd name="connsiteX2" fmla="*/ 85341 w 843880"/>
                <a:gd name="connsiteY2" fmla="*/ 907364 h 1370839"/>
                <a:gd name="connsiteX3" fmla="*/ 85344 w 843880"/>
                <a:gd name="connsiteY3" fmla="*/ 494926 h 1370839"/>
                <a:gd name="connsiteX4" fmla="*/ 338189 w 843880"/>
                <a:gd name="connsiteY4" fmla="*/ 247463 h 1370839"/>
                <a:gd name="connsiteX5" fmla="*/ 843880 w 843880"/>
                <a:gd name="connsiteY5" fmla="*/ 0 h 1370839"/>
                <a:gd name="connsiteX0" fmla="*/ 597381 w 843879"/>
                <a:gd name="connsiteY0" fmla="*/ 1348171 h 1348171"/>
                <a:gd name="connsiteX1" fmla="*/ 85340 w 843879"/>
                <a:gd name="connsiteY1" fmla="*/ 907364 h 1348171"/>
                <a:gd name="connsiteX2" fmla="*/ 85343 w 843879"/>
                <a:gd name="connsiteY2" fmla="*/ 494926 h 1348171"/>
                <a:gd name="connsiteX3" fmla="*/ 338188 w 843879"/>
                <a:gd name="connsiteY3" fmla="*/ 247463 h 1348171"/>
                <a:gd name="connsiteX4" fmla="*/ 843879 w 843879"/>
                <a:gd name="connsiteY4" fmla="*/ 0 h 1348171"/>
                <a:gd name="connsiteX0" fmla="*/ 114318 w 800678"/>
                <a:gd name="connsiteY0" fmla="*/ 1395015 h 1395015"/>
                <a:gd name="connsiteX1" fmla="*/ 42139 w 800678"/>
                <a:gd name="connsiteY1" fmla="*/ 907364 h 1395015"/>
                <a:gd name="connsiteX2" fmla="*/ 42142 w 800678"/>
                <a:gd name="connsiteY2" fmla="*/ 494926 h 1395015"/>
                <a:gd name="connsiteX3" fmla="*/ 294987 w 800678"/>
                <a:gd name="connsiteY3" fmla="*/ 247463 h 1395015"/>
                <a:gd name="connsiteX4" fmla="*/ 800678 w 800678"/>
                <a:gd name="connsiteY4" fmla="*/ 0 h 1395015"/>
                <a:gd name="connsiteX0" fmla="*/ 42138 w 800677"/>
                <a:gd name="connsiteY0" fmla="*/ 907364 h 907364"/>
                <a:gd name="connsiteX1" fmla="*/ 42141 w 800677"/>
                <a:gd name="connsiteY1" fmla="*/ 494926 h 907364"/>
                <a:gd name="connsiteX2" fmla="*/ 294986 w 800677"/>
                <a:gd name="connsiteY2" fmla="*/ 247463 h 907364"/>
                <a:gd name="connsiteX3" fmla="*/ 800677 w 800677"/>
                <a:gd name="connsiteY3" fmla="*/ 0 h 907364"/>
                <a:gd name="connsiteX0" fmla="*/ 44408 w 802947"/>
                <a:gd name="connsiteY0" fmla="*/ 907364 h 1400345"/>
                <a:gd name="connsiteX1" fmla="*/ 30791 w 802947"/>
                <a:gd name="connsiteY1" fmla="*/ 1331605 h 1400345"/>
                <a:gd name="connsiteX2" fmla="*/ 44411 w 802947"/>
                <a:gd name="connsiteY2" fmla="*/ 494926 h 1400345"/>
                <a:gd name="connsiteX3" fmla="*/ 297256 w 802947"/>
                <a:gd name="connsiteY3" fmla="*/ 247463 h 1400345"/>
                <a:gd name="connsiteX4" fmla="*/ 802947 w 802947"/>
                <a:gd name="connsiteY4" fmla="*/ 0 h 1400345"/>
                <a:gd name="connsiteX0" fmla="*/ 30791 w 802947"/>
                <a:gd name="connsiteY0" fmla="*/ 1331605 h 1331605"/>
                <a:gd name="connsiteX1" fmla="*/ 44411 w 802947"/>
                <a:gd name="connsiteY1" fmla="*/ 494926 h 1331605"/>
                <a:gd name="connsiteX2" fmla="*/ 297256 w 802947"/>
                <a:gd name="connsiteY2" fmla="*/ 247463 h 1331605"/>
                <a:gd name="connsiteX3" fmla="*/ 802947 w 802947"/>
                <a:gd name="connsiteY3" fmla="*/ 0 h 1331605"/>
                <a:gd name="connsiteX0" fmla="*/ 44411 w 816567"/>
                <a:gd name="connsiteY0" fmla="*/ 1331605 h 1331605"/>
                <a:gd name="connsiteX1" fmla="*/ 44411 w 816567"/>
                <a:gd name="connsiteY1" fmla="*/ 634097 h 1331605"/>
                <a:gd name="connsiteX2" fmla="*/ 310876 w 816567"/>
                <a:gd name="connsiteY2" fmla="*/ 247463 h 1331605"/>
                <a:gd name="connsiteX3" fmla="*/ 816567 w 816567"/>
                <a:gd name="connsiteY3" fmla="*/ 0 h 1331605"/>
                <a:gd name="connsiteX0" fmla="*/ 44410 w 816566"/>
                <a:gd name="connsiteY0" fmla="*/ 1331605 h 1331605"/>
                <a:gd name="connsiteX1" fmla="*/ 44411 w 816566"/>
                <a:gd name="connsiteY1" fmla="*/ 824326 h 1331605"/>
                <a:gd name="connsiteX2" fmla="*/ 310875 w 816566"/>
                <a:gd name="connsiteY2" fmla="*/ 247463 h 1331605"/>
                <a:gd name="connsiteX3" fmla="*/ 816566 w 816566"/>
                <a:gd name="connsiteY3" fmla="*/ 0 h 1331605"/>
                <a:gd name="connsiteX0" fmla="*/ 42896 w 815052"/>
                <a:gd name="connsiteY0" fmla="*/ 1331605 h 1331605"/>
                <a:gd name="connsiteX1" fmla="*/ 42897 w 815052"/>
                <a:gd name="connsiteY1" fmla="*/ 824326 h 1331605"/>
                <a:gd name="connsiteX2" fmla="*/ 300281 w 815052"/>
                <a:gd name="connsiteY2" fmla="*/ 317048 h 1331605"/>
                <a:gd name="connsiteX3" fmla="*/ 815052 w 815052"/>
                <a:gd name="connsiteY3" fmla="*/ 0 h 1331605"/>
                <a:gd name="connsiteX0" fmla="*/ 42896 w 557666"/>
                <a:gd name="connsiteY0" fmla="*/ 1331606 h 1331606"/>
                <a:gd name="connsiteX1" fmla="*/ 42897 w 557666"/>
                <a:gd name="connsiteY1" fmla="*/ 824327 h 1331606"/>
                <a:gd name="connsiteX2" fmla="*/ 300281 w 557666"/>
                <a:gd name="connsiteY2" fmla="*/ 317049 h 1331606"/>
                <a:gd name="connsiteX3" fmla="*/ 557666 w 557666"/>
                <a:gd name="connsiteY3" fmla="*/ 0 h 1331606"/>
                <a:gd name="connsiteX0" fmla="*/ 7150 w 564816"/>
                <a:gd name="connsiteY0" fmla="*/ 1498057 h 1498057"/>
                <a:gd name="connsiteX1" fmla="*/ 50047 w 564816"/>
                <a:gd name="connsiteY1" fmla="*/ 824327 h 1498057"/>
                <a:gd name="connsiteX2" fmla="*/ 307431 w 564816"/>
                <a:gd name="connsiteY2" fmla="*/ 317049 h 1498057"/>
                <a:gd name="connsiteX3" fmla="*/ 564816 w 564816"/>
                <a:gd name="connsiteY3" fmla="*/ 0 h 1498057"/>
                <a:gd name="connsiteX0" fmla="*/ 0 w 557666"/>
                <a:gd name="connsiteY0" fmla="*/ 1498057 h 1498057"/>
                <a:gd name="connsiteX1" fmla="*/ 111535 w 557666"/>
                <a:gd name="connsiteY1" fmla="*/ 832254 h 1498057"/>
                <a:gd name="connsiteX2" fmla="*/ 300281 w 557666"/>
                <a:gd name="connsiteY2" fmla="*/ 317049 h 1498057"/>
                <a:gd name="connsiteX3" fmla="*/ 557666 w 557666"/>
                <a:gd name="connsiteY3" fmla="*/ 0 h 1498057"/>
                <a:gd name="connsiteX0" fmla="*/ 0 w 557666"/>
                <a:gd name="connsiteY0" fmla="*/ 1664508 h 1664508"/>
                <a:gd name="connsiteX1" fmla="*/ 111535 w 557666"/>
                <a:gd name="connsiteY1" fmla="*/ 998705 h 1664508"/>
                <a:gd name="connsiteX2" fmla="*/ 300281 w 557666"/>
                <a:gd name="connsiteY2" fmla="*/ 483500 h 1664508"/>
                <a:gd name="connsiteX3" fmla="*/ 557666 w 557666"/>
                <a:gd name="connsiteY3" fmla="*/ 0 h 1664508"/>
              </a:gdLst>
              <a:ahLst/>
              <a:cxnLst>
                <a:cxn ang="0">
                  <a:pos x="connsiteX0" y="connsiteY0"/>
                </a:cxn>
                <a:cxn ang="0">
                  <a:pos x="connsiteX1" y="connsiteY1"/>
                </a:cxn>
                <a:cxn ang="0">
                  <a:pos x="connsiteX2" y="connsiteY2"/>
                </a:cxn>
                <a:cxn ang="0">
                  <a:pos x="connsiteX3" y="connsiteY3"/>
                </a:cxn>
              </a:cxnLst>
              <a:rect l="l" t="t" r="r" b="b"/>
              <a:pathLst>
                <a:path w="557666" h="1664508">
                  <a:moveTo>
                    <a:pt x="0" y="1664508"/>
                  </a:moveTo>
                  <a:cubicBezTo>
                    <a:pt x="1" y="1595768"/>
                    <a:pt x="61488" y="1195540"/>
                    <a:pt x="111535" y="998705"/>
                  </a:cubicBezTo>
                  <a:cubicBezTo>
                    <a:pt x="161582" y="801870"/>
                    <a:pt x="225926" y="649951"/>
                    <a:pt x="300281" y="483500"/>
                  </a:cubicBezTo>
                  <a:cubicBezTo>
                    <a:pt x="374636" y="317049"/>
                    <a:pt x="532266" y="7408"/>
                    <a:pt x="557666"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Freeform 20"/>
            <p:cNvSpPr/>
            <p:nvPr/>
          </p:nvSpPr>
          <p:spPr>
            <a:xfrm rot="5400000" flipH="1">
              <a:off x="3134911" y="3323945"/>
              <a:ext cx="703385" cy="94343"/>
            </a:xfrm>
            <a:custGeom>
              <a:avLst/>
              <a:gdLst>
                <a:gd name="connsiteX0" fmla="*/ 6350 w 463550"/>
                <a:gd name="connsiteY0" fmla="*/ 1155700 h 1166283"/>
                <a:gd name="connsiteX1" fmla="*/ 6350 w 463550"/>
                <a:gd name="connsiteY1" fmla="*/ 1104900 h 1166283"/>
                <a:gd name="connsiteX2" fmla="*/ 44450 w 463550"/>
                <a:gd name="connsiteY2" fmla="*/ 787400 h 1166283"/>
                <a:gd name="connsiteX3" fmla="*/ 158750 w 463550"/>
                <a:gd name="connsiteY3" fmla="*/ 368300 h 1166283"/>
                <a:gd name="connsiteX4" fmla="*/ 361950 w 463550"/>
                <a:gd name="connsiteY4" fmla="*/ 76200 h 1166283"/>
                <a:gd name="connsiteX5" fmla="*/ 463550 w 463550"/>
                <a:gd name="connsiteY5" fmla="*/ 0 h 1166283"/>
                <a:gd name="connsiteX0" fmla="*/ 537442 w 994642"/>
                <a:gd name="connsiteY0" fmla="*/ 1155700 h 1178368"/>
                <a:gd name="connsiteX1" fmla="*/ 537442 w 994642"/>
                <a:gd name="connsiteY1" fmla="*/ 1104900 h 1178368"/>
                <a:gd name="connsiteX2" fmla="*/ 25401 w 994642"/>
                <a:gd name="connsiteY2" fmla="*/ 714893 h 1178368"/>
                <a:gd name="connsiteX3" fmla="*/ 689842 w 994642"/>
                <a:gd name="connsiteY3" fmla="*/ 368300 h 1178368"/>
                <a:gd name="connsiteX4" fmla="*/ 893042 w 994642"/>
                <a:gd name="connsiteY4" fmla="*/ 76200 h 1178368"/>
                <a:gd name="connsiteX5" fmla="*/ 994642 w 994642"/>
                <a:gd name="connsiteY5" fmla="*/ 0 h 1178368"/>
                <a:gd name="connsiteX0" fmla="*/ 555241 w 1030239"/>
                <a:gd name="connsiteY0" fmla="*/ 1155700 h 1178368"/>
                <a:gd name="connsiteX1" fmla="*/ 555241 w 1030239"/>
                <a:gd name="connsiteY1" fmla="*/ 1104900 h 1178368"/>
                <a:gd name="connsiteX2" fmla="*/ 43200 w 1030239"/>
                <a:gd name="connsiteY2" fmla="*/ 714893 h 1178368"/>
                <a:gd name="connsiteX3" fmla="*/ 296049 w 1030239"/>
                <a:gd name="connsiteY3" fmla="*/ 219967 h 1178368"/>
                <a:gd name="connsiteX4" fmla="*/ 910841 w 1030239"/>
                <a:gd name="connsiteY4" fmla="*/ 76200 h 1178368"/>
                <a:gd name="connsiteX5" fmla="*/ 1012441 w 1030239"/>
                <a:gd name="connsiteY5" fmla="*/ 0 h 1178368"/>
                <a:gd name="connsiteX0" fmla="*/ 555241 w 995123"/>
                <a:gd name="connsiteY0" fmla="*/ 1348171 h 1370839"/>
                <a:gd name="connsiteX1" fmla="*/ 555241 w 995123"/>
                <a:gd name="connsiteY1" fmla="*/ 1297371 h 1370839"/>
                <a:gd name="connsiteX2" fmla="*/ 43200 w 995123"/>
                <a:gd name="connsiteY2" fmla="*/ 907364 h 1370839"/>
                <a:gd name="connsiteX3" fmla="*/ 296049 w 995123"/>
                <a:gd name="connsiteY3" fmla="*/ 412438 h 1370839"/>
                <a:gd name="connsiteX4" fmla="*/ 910841 w 995123"/>
                <a:gd name="connsiteY4" fmla="*/ 268671 h 1370839"/>
                <a:gd name="connsiteX5" fmla="*/ 801739 w 995123"/>
                <a:gd name="connsiteY5" fmla="*/ 0 h 1370839"/>
                <a:gd name="connsiteX0" fmla="*/ 555241 w 801739"/>
                <a:gd name="connsiteY0" fmla="*/ 1348171 h 1370839"/>
                <a:gd name="connsiteX1" fmla="*/ 555241 w 801739"/>
                <a:gd name="connsiteY1" fmla="*/ 1297371 h 1370839"/>
                <a:gd name="connsiteX2" fmla="*/ 43200 w 801739"/>
                <a:gd name="connsiteY2" fmla="*/ 907364 h 1370839"/>
                <a:gd name="connsiteX3" fmla="*/ 296049 w 801739"/>
                <a:gd name="connsiteY3" fmla="*/ 412438 h 1370839"/>
                <a:gd name="connsiteX4" fmla="*/ 296048 w 801739"/>
                <a:gd name="connsiteY4" fmla="*/ 247463 h 1370839"/>
                <a:gd name="connsiteX5" fmla="*/ 801739 w 801739"/>
                <a:gd name="connsiteY5" fmla="*/ 0 h 1370839"/>
                <a:gd name="connsiteX0" fmla="*/ 597382 w 843880"/>
                <a:gd name="connsiteY0" fmla="*/ 1348171 h 1370839"/>
                <a:gd name="connsiteX1" fmla="*/ 597382 w 843880"/>
                <a:gd name="connsiteY1" fmla="*/ 1297371 h 1370839"/>
                <a:gd name="connsiteX2" fmla="*/ 85341 w 843880"/>
                <a:gd name="connsiteY2" fmla="*/ 907364 h 1370839"/>
                <a:gd name="connsiteX3" fmla="*/ 85344 w 843880"/>
                <a:gd name="connsiteY3" fmla="*/ 494926 h 1370839"/>
                <a:gd name="connsiteX4" fmla="*/ 338189 w 843880"/>
                <a:gd name="connsiteY4" fmla="*/ 247463 h 1370839"/>
                <a:gd name="connsiteX5" fmla="*/ 843880 w 843880"/>
                <a:gd name="connsiteY5" fmla="*/ 0 h 1370839"/>
                <a:gd name="connsiteX0" fmla="*/ 597381 w 843879"/>
                <a:gd name="connsiteY0" fmla="*/ 1348171 h 1348171"/>
                <a:gd name="connsiteX1" fmla="*/ 85340 w 843879"/>
                <a:gd name="connsiteY1" fmla="*/ 907364 h 1348171"/>
                <a:gd name="connsiteX2" fmla="*/ 85343 w 843879"/>
                <a:gd name="connsiteY2" fmla="*/ 494926 h 1348171"/>
                <a:gd name="connsiteX3" fmla="*/ 338188 w 843879"/>
                <a:gd name="connsiteY3" fmla="*/ 247463 h 1348171"/>
                <a:gd name="connsiteX4" fmla="*/ 843879 w 843879"/>
                <a:gd name="connsiteY4" fmla="*/ 0 h 1348171"/>
                <a:gd name="connsiteX0" fmla="*/ 114318 w 800678"/>
                <a:gd name="connsiteY0" fmla="*/ 1395015 h 1395015"/>
                <a:gd name="connsiteX1" fmla="*/ 42139 w 800678"/>
                <a:gd name="connsiteY1" fmla="*/ 907364 h 1395015"/>
                <a:gd name="connsiteX2" fmla="*/ 42142 w 800678"/>
                <a:gd name="connsiteY2" fmla="*/ 494926 h 1395015"/>
                <a:gd name="connsiteX3" fmla="*/ 294987 w 800678"/>
                <a:gd name="connsiteY3" fmla="*/ 247463 h 1395015"/>
                <a:gd name="connsiteX4" fmla="*/ 800678 w 800678"/>
                <a:gd name="connsiteY4" fmla="*/ 0 h 1395015"/>
                <a:gd name="connsiteX0" fmla="*/ 42138 w 800677"/>
                <a:gd name="connsiteY0" fmla="*/ 907364 h 907364"/>
                <a:gd name="connsiteX1" fmla="*/ 42141 w 800677"/>
                <a:gd name="connsiteY1" fmla="*/ 494926 h 907364"/>
                <a:gd name="connsiteX2" fmla="*/ 294986 w 800677"/>
                <a:gd name="connsiteY2" fmla="*/ 247463 h 907364"/>
                <a:gd name="connsiteX3" fmla="*/ 800677 w 800677"/>
                <a:gd name="connsiteY3" fmla="*/ 0 h 907364"/>
                <a:gd name="connsiteX0" fmla="*/ 44408 w 802947"/>
                <a:gd name="connsiteY0" fmla="*/ 907364 h 1400345"/>
                <a:gd name="connsiteX1" fmla="*/ 30791 w 802947"/>
                <a:gd name="connsiteY1" fmla="*/ 1331605 h 1400345"/>
                <a:gd name="connsiteX2" fmla="*/ 44411 w 802947"/>
                <a:gd name="connsiteY2" fmla="*/ 494926 h 1400345"/>
                <a:gd name="connsiteX3" fmla="*/ 297256 w 802947"/>
                <a:gd name="connsiteY3" fmla="*/ 247463 h 1400345"/>
                <a:gd name="connsiteX4" fmla="*/ 802947 w 802947"/>
                <a:gd name="connsiteY4" fmla="*/ 0 h 1400345"/>
                <a:gd name="connsiteX0" fmla="*/ 30791 w 802947"/>
                <a:gd name="connsiteY0" fmla="*/ 1331605 h 1331605"/>
                <a:gd name="connsiteX1" fmla="*/ 44411 w 802947"/>
                <a:gd name="connsiteY1" fmla="*/ 494926 h 1331605"/>
                <a:gd name="connsiteX2" fmla="*/ 297256 w 802947"/>
                <a:gd name="connsiteY2" fmla="*/ 247463 h 1331605"/>
                <a:gd name="connsiteX3" fmla="*/ 802947 w 802947"/>
                <a:gd name="connsiteY3" fmla="*/ 0 h 1331605"/>
                <a:gd name="connsiteX0" fmla="*/ 44411 w 816567"/>
                <a:gd name="connsiteY0" fmla="*/ 1331605 h 1331605"/>
                <a:gd name="connsiteX1" fmla="*/ 44411 w 816567"/>
                <a:gd name="connsiteY1" fmla="*/ 634097 h 1331605"/>
                <a:gd name="connsiteX2" fmla="*/ 310876 w 816567"/>
                <a:gd name="connsiteY2" fmla="*/ 247463 h 1331605"/>
                <a:gd name="connsiteX3" fmla="*/ 816567 w 816567"/>
                <a:gd name="connsiteY3" fmla="*/ 0 h 1331605"/>
                <a:gd name="connsiteX0" fmla="*/ 44410 w 816566"/>
                <a:gd name="connsiteY0" fmla="*/ 1331605 h 1331605"/>
                <a:gd name="connsiteX1" fmla="*/ 44411 w 816566"/>
                <a:gd name="connsiteY1" fmla="*/ 824326 h 1331605"/>
                <a:gd name="connsiteX2" fmla="*/ 310875 w 816566"/>
                <a:gd name="connsiteY2" fmla="*/ 247463 h 1331605"/>
                <a:gd name="connsiteX3" fmla="*/ 816566 w 816566"/>
                <a:gd name="connsiteY3" fmla="*/ 0 h 1331605"/>
                <a:gd name="connsiteX0" fmla="*/ 42896 w 815052"/>
                <a:gd name="connsiteY0" fmla="*/ 1331605 h 1331605"/>
                <a:gd name="connsiteX1" fmla="*/ 42897 w 815052"/>
                <a:gd name="connsiteY1" fmla="*/ 824326 h 1331605"/>
                <a:gd name="connsiteX2" fmla="*/ 300281 w 815052"/>
                <a:gd name="connsiteY2" fmla="*/ 317048 h 1331605"/>
                <a:gd name="connsiteX3" fmla="*/ 815052 w 815052"/>
                <a:gd name="connsiteY3" fmla="*/ 0 h 1331605"/>
                <a:gd name="connsiteX0" fmla="*/ 42896 w 557666"/>
                <a:gd name="connsiteY0" fmla="*/ 1331606 h 1331606"/>
                <a:gd name="connsiteX1" fmla="*/ 42897 w 557666"/>
                <a:gd name="connsiteY1" fmla="*/ 824327 h 1331606"/>
                <a:gd name="connsiteX2" fmla="*/ 300281 w 557666"/>
                <a:gd name="connsiteY2" fmla="*/ 317049 h 1331606"/>
                <a:gd name="connsiteX3" fmla="*/ 557666 w 557666"/>
                <a:gd name="connsiteY3" fmla="*/ 0 h 1331606"/>
                <a:gd name="connsiteX0" fmla="*/ 0 w 514769"/>
                <a:gd name="connsiteY0" fmla="*/ 824327 h 824329"/>
                <a:gd name="connsiteX1" fmla="*/ 257384 w 514769"/>
                <a:gd name="connsiteY1" fmla="*/ 317049 h 824329"/>
                <a:gd name="connsiteX2" fmla="*/ 514769 w 514769"/>
                <a:gd name="connsiteY2" fmla="*/ 0 h 824329"/>
              </a:gdLst>
              <a:ahLst/>
              <a:cxnLst>
                <a:cxn ang="0">
                  <a:pos x="connsiteX0" y="connsiteY0"/>
                </a:cxn>
                <a:cxn ang="0">
                  <a:pos x="connsiteX1" y="connsiteY1"/>
                </a:cxn>
                <a:cxn ang="0">
                  <a:pos x="connsiteX2" y="connsiteY2"/>
                </a:cxn>
              </a:cxnLst>
              <a:rect l="l" t="t" r="r" b="b"/>
              <a:pathLst>
                <a:path w="514769" h="824329">
                  <a:moveTo>
                    <a:pt x="0" y="824327"/>
                  </a:moveTo>
                  <a:cubicBezTo>
                    <a:pt x="42897" y="655234"/>
                    <a:pt x="171589" y="454437"/>
                    <a:pt x="257384" y="317049"/>
                  </a:cubicBezTo>
                  <a:cubicBezTo>
                    <a:pt x="343179" y="179661"/>
                    <a:pt x="489369" y="7408"/>
                    <a:pt x="514769"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1066800" y="2590800"/>
              <a:ext cx="304892" cy="276999"/>
            </a:xfrm>
            <a:prstGeom prst="rect">
              <a:avLst/>
            </a:prstGeom>
            <a:noFill/>
          </p:spPr>
          <p:txBody>
            <a:bodyPr wrap="none" rtlCol="0">
              <a:spAutoFit/>
            </a:bodyPr>
            <a:lstStyle/>
            <a:p>
              <a:r>
                <a:rPr lang="en-US" sz="1200" dirty="0" smtClean="0"/>
                <a:t>a)</a:t>
              </a:r>
              <a:endParaRPr lang="en-US" sz="1200" dirty="0"/>
            </a:p>
          </p:txBody>
        </p:sp>
        <p:sp>
          <p:nvSpPr>
            <p:cNvPr id="23" name="TextBox 22"/>
            <p:cNvSpPr txBox="1"/>
            <p:nvPr/>
          </p:nvSpPr>
          <p:spPr>
            <a:xfrm>
              <a:off x="4343400" y="3352800"/>
              <a:ext cx="311304" cy="276999"/>
            </a:xfrm>
            <a:prstGeom prst="rect">
              <a:avLst/>
            </a:prstGeom>
            <a:noFill/>
          </p:spPr>
          <p:txBody>
            <a:bodyPr wrap="none" rtlCol="0">
              <a:spAutoFit/>
            </a:bodyPr>
            <a:lstStyle/>
            <a:p>
              <a:r>
                <a:rPr lang="en-US" sz="1200" dirty="0" smtClean="0"/>
                <a:t>b)</a:t>
              </a:r>
              <a:endParaRPr lang="en-US" sz="1200" dirty="0"/>
            </a:p>
          </p:txBody>
        </p:sp>
        <p:cxnSp>
          <p:nvCxnSpPr>
            <p:cNvPr id="24" name="Straight Connector 23"/>
            <p:cNvCxnSpPr/>
            <p:nvPr/>
          </p:nvCxnSpPr>
          <p:spPr>
            <a:xfrm>
              <a:off x="3333750" y="3914775"/>
              <a:ext cx="1200150" cy="333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65489" y="4077325"/>
              <a:ext cx="1516036" cy="65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48000" y="3638550"/>
              <a:ext cx="1409700" cy="95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60"/>
            <p:cNvGrpSpPr/>
            <p:nvPr/>
          </p:nvGrpSpPr>
          <p:grpSpPr>
            <a:xfrm>
              <a:off x="4286250" y="4924425"/>
              <a:ext cx="1020536" cy="1000125"/>
              <a:chOff x="4286250" y="4924425"/>
              <a:chExt cx="1020536" cy="1000125"/>
            </a:xfrm>
          </p:grpSpPr>
          <p:sp>
            <p:nvSpPr>
              <p:cNvPr id="28" name="TextBox 27"/>
              <p:cNvSpPr txBox="1"/>
              <p:nvPr/>
            </p:nvSpPr>
            <p:spPr>
              <a:xfrm>
                <a:off x="4286250" y="4924425"/>
                <a:ext cx="1020536" cy="276999"/>
              </a:xfrm>
              <a:prstGeom prst="rect">
                <a:avLst/>
              </a:prstGeom>
              <a:noFill/>
            </p:spPr>
            <p:txBody>
              <a:bodyPr wrap="none" rtlCol="0">
                <a:spAutoFit/>
              </a:bodyPr>
              <a:lstStyle/>
              <a:p>
                <a:r>
                  <a:rPr lang="en-US" sz="1200" u="sng" dirty="0" smtClean="0"/>
                  <a:t>Years of data</a:t>
                </a:r>
                <a:endParaRPr lang="en-US" sz="1200" u="sng" dirty="0"/>
              </a:p>
            </p:txBody>
          </p:sp>
          <p:sp>
            <p:nvSpPr>
              <p:cNvPr id="29" name="TextBox 28"/>
              <p:cNvSpPr txBox="1"/>
              <p:nvPr/>
            </p:nvSpPr>
            <p:spPr>
              <a:xfrm>
                <a:off x="4629150" y="5143500"/>
                <a:ext cx="388248" cy="276999"/>
              </a:xfrm>
              <a:prstGeom prst="rect">
                <a:avLst/>
              </a:prstGeom>
              <a:noFill/>
            </p:spPr>
            <p:txBody>
              <a:bodyPr wrap="none" rtlCol="0">
                <a:spAutoFit/>
              </a:bodyPr>
              <a:lstStyle/>
              <a:p>
                <a:r>
                  <a:rPr lang="en-US" sz="1200" dirty="0" smtClean="0"/>
                  <a:t>1-4</a:t>
                </a:r>
                <a:endParaRPr lang="en-US" sz="1200" dirty="0"/>
              </a:p>
            </p:txBody>
          </p:sp>
          <p:sp>
            <p:nvSpPr>
              <p:cNvPr id="30" name="TextBox 29"/>
              <p:cNvSpPr txBox="1"/>
              <p:nvPr/>
            </p:nvSpPr>
            <p:spPr>
              <a:xfrm>
                <a:off x="4629150" y="5410200"/>
                <a:ext cx="388248" cy="276999"/>
              </a:xfrm>
              <a:prstGeom prst="rect">
                <a:avLst/>
              </a:prstGeom>
              <a:noFill/>
            </p:spPr>
            <p:txBody>
              <a:bodyPr wrap="none" rtlCol="0">
                <a:spAutoFit/>
              </a:bodyPr>
              <a:lstStyle/>
              <a:p>
                <a:r>
                  <a:rPr lang="en-US" sz="1200" dirty="0" smtClean="0"/>
                  <a:t>5-9</a:t>
                </a:r>
                <a:endParaRPr lang="en-US" sz="1200" dirty="0"/>
              </a:p>
            </p:txBody>
          </p:sp>
          <p:sp>
            <p:nvSpPr>
              <p:cNvPr id="31" name="TextBox 30"/>
              <p:cNvSpPr txBox="1"/>
              <p:nvPr/>
            </p:nvSpPr>
            <p:spPr>
              <a:xfrm>
                <a:off x="4629150" y="5638800"/>
                <a:ext cx="545342" cy="276999"/>
              </a:xfrm>
              <a:prstGeom prst="rect">
                <a:avLst/>
              </a:prstGeom>
              <a:noFill/>
            </p:spPr>
            <p:txBody>
              <a:bodyPr wrap="none" rtlCol="0">
                <a:spAutoFit/>
              </a:bodyPr>
              <a:lstStyle/>
              <a:p>
                <a:r>
                  <a:rPr lang="en-US" sz="1200" dirty="0" smtClean="0"/>
                  <a:t>10-13</a:t>
                </a:r>
                <a:endParaRPr lang="en-US" sz="1200" dirty="0"/>
              </a:p>
            </p:txBody>
          </p:sp>
          <p:grpSp>
            <p:nvGrpSpPr>
              <p:cNvPr id="5" name="Group 59"/>
              <p:cNvGrpSpPr/>
              <p:nvPr/>
            </p:nvGrpSpPr>
            <p:grpSpPr>
              <a:xfrm>
                <a:off x="4419600" y="5191125"/>
                <a:ext cx="266700" cy="733425"/>
                <a:chOff x="4419600" y="5191125"/>
                <a:chExt cx="304800" cy="790575"/>
              </a:xfrm>
            </p:grpSpPr>
            <p:pic>
              <p:nvPicPr>
                <p:cNvPr id="33" name="Picture 32" descr="OhioMap.tif"/>
                <p:cNvPicPr>
                  <a:picLocks noChangeAspect="1"/>
                </p:cNvPicPr>
                <p:nvPr/>
              </p:nvPicPr>
              <p:blipFill>
                <a:blip r:embed="rId4" cstate="print"/>
                <a:srcRect l="22222" t="74040" r="73333" b="23384"/>
                <a:stretch>
                  <a:fillRect/>
                </a:stretch>
              </p:blipFill>
              <p:spPr>
                <a:xfrm>
                  <a:off x="4419600" y="5191125"/>
                  <a:ext cx="304800" cy="228600"/>
                </a:xfrm>
                <a:prstGeom prst="rect">
                  <a:avLst/>
                </a:prstGeom>
              </p:spPr>
            </p:pic>
            <p:pic>
              <p:nvPicPr>
                <p:cNvPr id="34" name="Picture 33" descr="OhioMap.tif"/>
                <p:cNvPicPr>
                  <a:picLocks noChangeAspect="1"/>
                </p:cNvPicPr>
                <p:nvPr/>
              </p:nvPicPr>
              <p:blipFill>
                <a:blip r:embed="rId5" cstate="print"/>
                <a:srcRect l="22222" t="79192" r="73333" b="17374"/>
                <a:stretch>
                  <a:fillRect/>
                </a:stretch>
              </p:blipFill>
              <p:spPr>
                <a:xfrm>
                  <a:off x="4448175" y="5448300"/>
                  <a:ext cx="238125" cy="238125"/>
                </a:xfrm>
                <a:prstGeom prst="rect">
                  <a:avLst/>
                </a:prstGeom>
              </p:spPr>
            </p:pic>
            <p:pic>
              <p:nvPicPr>
                <p:cNvPr id="35" name="Picture 34" descr="OhioMap.tif"/>
                <p:cNvPicPr>
                  <a:picLocks noChangeAspect="1"/>
                </p:cNvPicPr>
                <p:nvPr/>
              </p:nvPicPr>
              <p:blipFill>
                <a:blip r:embed="rId6" cstate="print"/>
                <a:srcRect l="22222" t="84343" r="73333" b="12222"/>
                <a:stretch>
                  <a:fillRect/>
                </a:stretch>
              </p:blipFill>
              <p:spPr>
                <a:xfrm>
                  <a:off x="4419600" y="5705475"/>
                  <a:ext cx="276225" cy="276225"/>
                </a:xfrm>
                <a:prstGeom prst="rect">
                  <a:avLst/>
                </a:prstGeom>
              </p:spPr>
            </p:pic>
          </p:grpSp>
        </p:grpSp>
      </p:grpSp>
      <p:pic>
        <p:nvPicPr>
          <p:cNvPr id="36" name="Picture 6" descr="monarch"/>
          <p:cNvPicPr>
            <a:picLocks noChangeAspect="1" noChangeArrowheads="1"/>
          </p:cNvPicPr>
          <p:nvPr/>
        </p:nvPicPr>
        <p:blipFill>
          <a:blip r:embed="rId7" cstate="print"/>
          <a:srcRect r="18813"/>
          <a:stretch>
            <a:fillRect/>
          </a:stretch>
        </p:blipFill>
        <p:spPr bwMode="auto">
          <a:xfrm>
            <a:off x="5562600" y="1676400"/>
            <a:ext cx="1639455" cy="1524000"/>
          </a:xfrm>
          <a:prstGeom prst="rect">
            <a:avLst/>
          </a:prstGeom>
          <a:noFill/>
          <a:ln w="9525">
            <a:noFill/>
            <a:miter lim="800000"/>
            <a:headEnd/>
            <a:tailEnd/>
          </a:ln>
        </p:spPr>
      </p:pic>
      <p:pic>
        <p:nvPicPr>
          <p:cNvPr id="37" name="Picture 6" descr="fifth-eating"/>
          <p:cNvPicPr>
            <a:picLocks noChangeAspect="1" noChangeArrowheads="1"/>
          </p:cNvPicPr>
          <p:nvPr/>
        </p:nvPicPr>
        <p:blipFill>
          <a:blip r:embed="rId8" cstate="print"/>
          <a:srcRect l="29381" r="27319" b="20850"/>
          <a:stretch>
            <a:fillRect/>
          </a:stretch>
        </p:blipFill>
        <p:spPr bwMode="auto">
          <a:xfrm>
            <a:off x="7391400" y="1600200"/>
            <a:ext cx="1301750" cy="1214438"/>
          </a:xfrm>
          <a:prstGeom prst="rect">
            <a:avLst/>
          </a:prstGeom>
          <a:noFill/>
          <a:ln w="9525">
            <a:noFill/>
            <a:miter lim="800000"/>
            <a:headEnd/>
            <a:tailEnd/>
          </a:ln>
        </p:spPr>
      </p:pic>
      <p:pic>
        <p:nvPicPr>
          <p:cNvPr id="38" name="Picture 8" descr="egg"/>
          <p:cNvPicPr>
            <a:picLocks noChangeAspect="1" noChangeArrowheads="1"/>
          </p:cNvPicPr>
          <p:nvPr/>
        </p:nvPicPr>
        <p:blipFill>
          <a:blip r:embed="rId9" cstate="print"/>
          <a:srcRect l="17999" t="7538" r="19600" b="10934"/>
          <a:stretch>
            <a:fillRect/>
          </a:stretch>
        </p:blipFill>
        <p:spPr bwMode="auto">
          <a:xfrm>
            <a:off x="7696200" y="2971800"/>
            <a:ext cx="601663" cy="593725"/>
          </a:xfrm>
          <a:prstGeom prst="rect">
            <a:avLst/>
          </a:prstGeom>
          <a:noFill/>
          <a:ln w="9525">
            <a:noFill/>
            <a:miter lim="800000"/>
            <a:headEnd/>
            <a:tailEnd/>
          </a:ln>
        </p:spPr>
      </p:pic>
      <p:sp>
        <p:nvSpPr>
          <p:cNvPr id="39" name="TextBox 38"/>
          <p:cNvSpPr txBox="1"/>
          <p:nvPr/>
        </p:nvSpPr>
        <p:spPr>
          <a:xfrm>
            <a:off x="5562600" y="3733800"/>
            <a:ext cx="2971800" cy="2862322"/>
          </a:xfrm>
          <a:prstGeom prst="rect">
            <a:avLst/>
          </a:prstGeom>
          <a:noFill/>
        </p:spPr>
        <p:txBody>
          <a:bodyPr wrap="square" rtlCol="0">
            <a:spAutoFit/>
          </a:bodyPr>
          <a:lstStyle/>
          <a:p>
            <a:r>
              <a:rPr lang="en-US" dirty="0" smtClean="0"/>
              <a:t>We examined the impacts on population growth in Ohio of:</a:t>
            </a:r>
          </a:p>
          <a:p>
            <a:pPr marL="342900" indent="-342900">
              <a:buFont typeface="+mj-lt"/>
              <a:buAutoNum type="arabicPeriod"/>
            </a:pPr>
            <a:r>
              <a:rPr lang="en-US" dirty="0" smtClean="0"/>
              <a:t>Spring temperature (in Texas)</a:t>
            </a:r>
          </a:p>
          <a:p>
            <a:pPr marL="342900" indent="-342900">
              <a:buFont typeface="+mj-lt"/>
              <a:buAutoNum type="arabicPeriod"/>
            </a:pPr>
            <a:r>
              <a:rPr lang="en-US" dirty="0" smtClean="0"/>
              <a:t>Spring precipitation (in Texas)</a:t>
            </a:r>
          </a:p>
          <a:p>
            <a:pPr marL="342900" indent="-342900">
              <a:buFont typeface="+mj-lt"/>
              <a:buAutoNum type="arabicPeriod"/>
            </a:pPr>
            <a:r>
              <a:rPr lang="en-US" dirty="0" smtClean="0"/>
              <a:t>Summer temperature (in Ohio)</a:t>
            </a:r>
          </a:p>
          <a:p>
            <a:pPr marL="342900" indent="-342900">
              <a:buFont typeface="+mj-lt"/>
              <a:buAutoNum type="arabicPeriod"/>
            </a:pPr>
            <a:r>
              <a:rPr lang="en-US" dirty="0" smtClean="0"/>
              <a:t>Summer precipitation (in Ohio)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pPr>
              <a:lnSpc>
                <a:spcPct val="85000"/>
              </a:lnSpc>
            </a:pPr>
            <a:r>
              <a:rPr lang="en-US" dirty="0" smtClean="0"/>
              <a:t>Patterns based on simple climate metrics aren’t informative</a:t>
            </a:r>
            <a:endParaRPr lang="en-US" dirty="0"/>
          </a:p>
        </p:txBody>
      </p:sp>
      <p:grpSp>
        <p:nvGrpSpPr>
          <p:cNvPr id="26" name="Group 25"/>
          <p:cNvGrpSpPr/>
          <p:nvPr/>
        </p:nvGrpSpPr>
        <p:grpSpPr>
          <a:xfrm>
            <a:off x="762000" y="1219200"/>
            <a:ext cx="7500024" cy="5431436"/>
            <a:chOff x="762000" y="1219200"/>
            <a:chExt cx="7500024" cy="5431436"/>
          </a:xfrm>
        </p:grpSpPr>
        <p:graphicFrame>
          <p:nvGraphicFramePr>
            <p:cNvPr id="4" name="Chart 3"/>
            <p:cNvGraphicFramePr/>
            <p:nvPr/>
          </p:nvGraphicFramePr>
          <p:xfrm>
            <a:off x="1166613" y="3805846"/>
            <a:ext cx="3689613" cy="2800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163626" y="1219200"/>
            <a:ext cx="3597000" cy="2751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709838" y="1304608"/>
            <a:ext cx="3552186" cy="27452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712620" y="3853334"/>
            <a:ext cx="3549199" cy="2797302"/>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rot="16200000">
              <a:off x="-780808" y="3302748"/>
              <a:ext cx="3411837" cy="326221"/>
            </a:xfrm>
            <a:prstGeom prst="rect">
              <a:avLst/>
            </a:prstGeom>
            <a:noFill/>
          </p:spPr>
          <p:txBody>
            <a:bodyPr wrap="none" rtlCol="0">
              <a:spAutoFit/>
            </a:bodyPr>
            <a:lstStyle/>
            <a:p>
              <a:r>
                <a:rPr lang="en-US" sz="1200" dirty="0" smtClean="0"/>
                <a:t>Mean number monarchs/hr (weeks 26-28)</a:t>
              </a:r>
              <a:endParaRPr lang="en-US" sz="1200" dirty="0"/>
            </a:p>
          </p:txBody>
        </p:sp>
        <p:sp>
          <p:nvSpPr>
            <p:cNvPr id="13" name="TextBox 12"/>
            <p:cNvSpPr txBox="1"/>
            <p:nvPr/>
          </p:nvSpPr>
          <p:spPr>
            <a:xfrm>
              <a:off x="1522588" y="1219200"/>
              <a:ext cx="359071" cy="333073"/>
            </a:xfrm>
            <a:prstGeom prst="rect">
              <a:avLst/>
            </a:prstGeom>
            <a:noFill/>
          </p:spPr>
          <p:txBody>
            <a:bodyPr wrap="none" rtlCol="0">
              <a:spAutoFit/>
            </a:bodyPr>
            <a:lstStyle/>
            <a:p>
              <a:r>
                <a:rPr lang="en-US" sz="1200" dirty="0" smtClean="0"/>
                <a:t>a)</a:t>
              </a:r>
              <a:endParaRPr lang="en-US" sz="1200" dirty="0"/>
            </a:p>
          </p:txBody>
        </p:sp>
        <p:sp>
          <p:nvSpPr>
            <p:cNvPr id="14" name="TextBox 13"/>
            <p:cNvSpPr txBox="1"/>
            <p:nvPr/>
          </p:nvSpPr>
          <p:spPr>
            <a:xfrm>
              <a:off x="5112211" y="1310825"/>
              <a:ext cx="366622" cy="333073"/>
            </a:xfrm>
            <a:prstGeom prst="rect">
              <a:avLst/>
            </a:prstGeom>
            <a:noFill/>
          </p:spPr>
          <p:txBody>
            <a:bodyPr wrap="none" rtlCol="0">
              <a:spAutoFit/>
            </a:bodyPr>
            <a:lstStyle/>
            <a:p>
              <a:r>
                <a:rPr lang="en-US" sz="1200" dirty="0" smtClean="0"/>
                <a:t>b)</a:t>
              </a:r>
              <a:endParaRPr lang="en-US" sz="1200" dirty="0"/>
            </a:p>
          </p:txBody>
        </p:sp>
        <p:sp>
          <p:nvSpPr>
            <p:cNvPr id="15" name="TextBox 14"/>
            <p:cNvSpPr txBox="1"/>
            <p:nvPr/>
          </p:nvSpPr>
          <p:spPr>
            <a:xfrm>
              <a:off x="1522588" y="3876338"/>
              <a:ext cx="349630" cy="333073"/>
            </a:xfrm>
            <a:prstGeom prst="rect">
              <a:avLst/>
            </a:prstGeom>
            <a:noFill/>
          </p:spPr>
          <p:txBody>
            <a:bodyPr wrap="none" rtlCol="0">
              <a:spAutoFit/>
            </a:bodyPr>
            <a:lstStyle/>
            <a:p>
              <a:r>
                <a:rPr lang="en-US" sz="1200" dirty="0" smtClean="0"/>
                <a:t>c)</a:t>
              </a:r>
              <a:endParaRPr lang="en-US" sz="1200" dirty="0"/>
            </a:p>
          </p:txBody>
        </p:sp>
        <p:sp>
          <p:nvSpPr>
            <p:cNvPr id="16" name="TextBox 15"/>
            <p:cNvSpPr txBox="1"/>
            <p:nvPr/>
          </p:nvSpPr>
          <p:spPr>
            <a:xfrm>
              <a:off x="5112211" y="3876338"/>
              <a:ext cx="366622" cy="333073"/>
            </a:xfrm>
            <a:prstGeom prst="rect">
              <a:avLst/>
            </a:prstGeom>
            <a:noFill/>
          </p:spPr>
          <p:txBody>
            <a:bodyPr wrap="none" rtlCol="0">
              <a:spAutoFit/>
            </a:bodyPr>
            <a:lstStyle/>
            <a:p>
              <a:r>
                <a:rPr lang="en-US" sz="1200" dirty="0" smtClean="0"/>
                <a:t>d)</a:t>
              </a:r>
              <a:endParaRPr lang="en-US" sz="1200" dirty="0"/>
            </a:p>
          </p:txBody>
        </p:sp>
        <p:sp>
          <p:nvSpPr>
            <p:cNvPr id="17" name="Rectangle 16"/>
            <p:cNvSpPr/>
            <p:nvPr/>
          </p:nvSpPr>
          <p:spPr>
            <a:xfrm>
              <a:off x="1647371" y="6309550"/>
              <a:ext cx="278311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Spring precipitation (Texas)</a:t>
              </a:r>
              <a:endParaRPr lang="en-US" sz="1400" b="1" dirty="0">
                <a:solidFill>
                  <a:schemeClr val="tx1"/>
                </a:solidFill>
              </a:endParaRPr>
            </a:p>
          </p:txBody>
        </p:sp>
        <p:sp>
          <p:nvSpPr>
            <p:cNvPr id="20" name="Rectangle 19"/>
            <p:cNvSpPr/>
            <p:nvPr/>
          </p:nvSpPr>
          <p:spPr>
            <a:xfrm>
              <a:off x="1738085" y="3620779"/>
              <a:ext cx="278311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Spring temperature (GDD in Texas)</a:t>
              </a:r>
              <a:endParaRPr lang="en-US" sz="1400" b="1" dirty="0">
                <a:solidFill>
                  <a:schemeClr val="tx1"/>
                </a:solidFill>
              </a:endParaRPr>
            </a:p>
          </p:txBody>
        </p:sp>
        <p:sp>
          <p:nvSpPr>
            <p:cNvPr id="21" name="Rectangle 20"/>
            <p:cNvSpPr/>
            <p:nvPr/>
          </p:nvSpPr>
          <p:spPr>
            <a:xfrm>
              <a:off x="5105400" y="3602636"/>
              <a:ext cx="2859314" cy="283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Summer temperature (GDD in Ohio)</a:t>
              </a:r>
              <a:endParaRPr lang="en-US" sz="1400" b="1" dirty="0">
                <a:solidFill>
                  <a:schemeClr val="tx1"/>
                </a:solidFill>
              </a:endParaRPr>
            </a:p>
          </p:txBody>
        </p:sp>
        <p:sp>
          <p:nvSpPr>
            <p:cNvPr id="22" name="Rectangle 21"/>
            <p:cNvSpPr/>
            <p:nvPr/>
          </p:nvSpPr>
          <p:spPr>
            <a:xfrm>
              <a:off x="5181600" y="6345836"/>
              <a:ext cx="278311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Summer drought index (Ohio)</a:t>
              </a:r>
              <a:endParaRPr lang="en-US" sz="1400" b="1" dirty="0">
                <a:solidFill>
                  <a:schemeClr val="tx1"/>
                </a:solidFill>
              </a:endParaRPr>
            </a:p>
          </p:txBody>
        </p:sp>
      </p:grpSp>
      <p:sp>
        <p:nvSpPr>
          <p:cNvPr id="24" name="Rectangle 23"/>
          <p:cNvSpPr/>
          <p:nvPr/>
        </p:nvSpPr>
        <p:spPr>
          <a:xfrm rot="16200000">
            <a:off x="-879850" y="3412752"/>
            <a:ext cx="3624944" cy="31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Summer peak population size (Ohio)</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pPr>
              <a:lnSpc>
                <a:spcPct val="85000"/>
              </a:lnSpc>
            </a:pPr>
            <a:r>
              <a:rPr lang="en-US" sz="2800" dirty="0" smtClean="0"/>
              <a:t>Meaningful patterns emerge when patterns are evaluated in a multiple regression framework, taking site characteristics into account</a:t>
            </a:r>
            <a:endParaRPr lang="en-US" sz="2800" dirty="0"/>
          </a:p>
        </p:txBody>
      </p:sp>
      <p:grpSp>
        <p:nvGrpSpPr>
          <p:cNvPr id="26" name="Group 25"/>
          <p:cNvGrpSpPr/>
          <p:nvPr/>
        </p:nvGrpSpPr>
        <p:grpSpPr>
          <a:xfrm>
            <a:off x="0" y="762000"/>
            <a:ext cx="9296400" cy="6267450"/>
            <a:chOff x="0" y="762000"/>
            <a:chExt cx="9296400" cy="6267450"/>
          </a:xfrm>
        </p:grpSpPr>
        <p:sp>
          <p:nvSpPr>
            <p:cNvPr id="25" name="Rectangle 24"/>
            <p:cNvSpPr/>
            <p:nvPr/>
          </p:nvSpPr>
          <p:spPr>
            <a:xfrm>
              <a:off x="0" y="76200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2" cstate="print"/>
            <a:srcRect l="3675" t="11516" r="4089" b="13596"/>
            <a:stretch>
              <a:fillRect/>
            </a:stretch>
          </p:blipFill>
          <p:spPr bwMode="auto">
            <a:xfrm>
              <a:off x="1126056" y="1524001"/>
              <a:ext cx="3468586" cy="2238435"/>
            </a:xfrm>
            <a:prstGeom prst="rect">
              <a:avLst/>
            </a:prstGeom>
            <a:noFill/>
          </p:spPr>
        </p:pic>
        <p:pic>
          <p:nvPicPr>
            <p:cNvPr id="5" name="Picture 1"/>
            <p:cNvPicPr>
              <a:picLocks noChangeAspect="1" noChangeArrowheads="1"/>
            </p:cNvPicPr>
            <p:nvPr/>
          </p:nvPicPr>
          <p:blipFill>
            <a:blip r:embed="rId3" cstate="print"/>
            <a:srcRect l="3099" t="11647" r="5242" b="7794"/>
            <a:stretch>
              <a:fillRect/>
            </a:stretch>
          </p:blipFill>
          <p:spPr bwMode="auto">
            <a:xfrm>
              <a:off x="1095396" y="3816610"/>
              <a:ext cx="3499246" cy="2442871"/>
            </a:xfrm>
            <a:prstGeom prst="rect">
              <a:avLst/>
            </a:prstGeom>
            <a:noFill/>
          </p:spPr>
        </p:pic>
        <p:sp>
          <p:nvSpPr>
            <p:cNvPr id="6" name="TextBox 4"/>
            <p:cNvSpPr txBox="1">
              <a:spLocks noChangeArrowheads="1"/>
            </p:cNvSpPr>
            <p:nvPr/>
          </p:nvSpPr>
          <p:spPr bwMode="auto">
            <a:xfrm>
              <a:off x="1397055" y="3876942"/>
              <a:ext cx="250126" cy="20864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TextBox 4"/>
            <p:cNvSpPr txBox="1">
              <a:spLocks noChangeArrowheads="1"/>
            </p:cNvSpPr>
            <p:nvPr/>
          </p:nvSpPr>
          <p:spPr bwMode="auto">
            <a:xfrm>
              <a:off x="1397055" y="1584332"/>
              <a:ext cx="254092" cy="21931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rot="16200000">
              <a:off x="167052" y="5166948"/>
              <a:ext cx="1714012" cy="219316"/>
            </a:xfrm>
            <a:prstGeom prst="rect">
              <a:avLst/>
            </a:prstGeom>
            <a:noFill/>
          </p:spPr>
          <p:txBody>
            <a:bodyPr wrap="none" rtlCol="0">
              <a:spAutoFit/>
            </a:bodyPr>
            <a:lstStyle/>
            <a:p>
              <a:r>
                <a:rPr lang="en-US" sz="1200" dirty="0" smtClean="0"/>
                <a:t>Spring GDD in TX (standardized)</a:t>
              </a:r>
              <a:endParaRPr lang="en-US" sz="1200" dirty="0"/>
            </a:p>
          </p:txBody>
        </p:sp>
        <p:sp>
          <p:nvSpPr>
            <p:cNvPr id="10" name="TextBox 9"/>
            <p:cNvSpPr txBox="1"/>
            <p:nvPr/>
          </p:nvSpPr>
          <p:spPr>
            <a:xfrm>
              <a:off x="2362364" y="6229883"/>
              <a:ext cx="427311" cy="219316"/>
            </a:xfrm>
            <a:prstGeom prst="rect">
              <a:avLst/>
            </a:prstGeom>
            <a:noFill/>
          </p:spPr>
          <p:txBody>
            <a:bodyPr wrap="none" rtlCol="0">
              <a:spAutoFit/>
            </a:bodyPr>
            <a:lstStyle/>
            <a:p>
              <a:r>
                <a:rPr lang="en-US" sz="1200" dirty="0" smtClean="0"/>
                <a:t>Week</a:t>
              </a:r>
              <a:endParaRPr lang="en-US" sz="1200" dirty="0"/>
            </a:p>
          </p:txBody>
        </p:sp>
        <p:grpSp>
          <p:nvGrpSpPr>
            <p:cNvPr id="3" name="Group 10"/>
            <p:cNvGrpSpPr/>
            <p:nvPr/>
          </p:nvGrpSpPr>
          <p:grpSpPr>
            <a:xfrm>
              <a:off x="6095436" y="914400"/>
              <a:ext cx="3200964" cy="6115050"/>
              <a:chOff x="685800" y="457200"/>
              <a:chExt cx="4038600" cy="7715250"/>
            </a:xfrm>
          </p:grpSpPr>
          <p:pic>
            <p:nvPicPr>
              <p:cNvPr id="12" name="Picture 5"/>
              <p:cNvPicPr>
                <a:picLocks noChangeAspect="1" noChangeArrowheads="1"/>
              </p:cNvPicPr>
              <p:nvPr/>
            </p:nvPicPr>
            <p:blipFill>
              <a:blip r:embed="rId4" cstate="print"/>
              <a:srcRect t="10896" b="12833"/>
              <a:stretch>
                <a:fillRect/>
              </a:stretch>
            </p:blipFill>
            <p:spPr bwMode="auto">
              <a:xfrm>
                <a:off x="685800" y="457200"/>
                <a:ext cx="4038600" cy="2466975"/>
              </a:xfrm>
              <a:prstGeom prst="rect">
                <a:avLst/>
              </a:prstGeom>
              <a:noFill/>
            </p:spPr>
          </p:pic>
          <p:pic>
            <p:nvPicPr>
              <p:cNvPr id="13" name="Picture 3"/>
              <p:cNvPicPr>
                <a:picLocks noChangeAspect="1" noChangeArrowheads="1"/>
              </p:cNvPicPr>
              <p:nvPr/>
            </p:nvPicPr>
            <p:blipFill>
              <a:blip r:embed="rId5" cstate="print"/>
              <a:srcRect t="10927" b="12645"/>
              <a:stretch>
                <a:fillRect/>
              </a:stretch>
            </p:blipFill>
            <p:spPr bwMode="auto">
              <a:xfrm>
                <a:off x="685800" y="2895600"/>
                <a:ext cx="4010025" cy="2466975"/>
              </a:xfrm>
              <a:prstGeom prst="rect">
                <a:avLst/>
              </a:prstGeom>
              <a:noFill/>
            </p:spPr>
          </p:pic>
          <p:pic>
            <p:nvPicPr>
              <p:cNvPr id="14" name="Picture 1"/>
              <p:cNvPicPr>
                <a:picLocks noChangeAspect="1" noChangeArrowheads="1"/>
              </p:cNvPicPr>
              <p:nvPr/>
            </p:nvPicPr>
            <p:blipFill>
              <a:blip r:embed="rId6" cstate="print"/>
              <a:srcRect t="11864"/>
              <a:stretch>
                <a:fillRect/>
              </a:stretch>
            </p:blipFill>
            <p:spPr bwMode="auto">
              <a:xfrm>
                <a:off x="685800" y="5334000"/>
                <a:ext cx="4019550" cy="2838450"/>
              </a:xfrm>
              <a:prstGeom prst="rect">
                <a:avLst/>
              </a:prstGeom>
              <a:noFill/>
            </p:spPr>
          </p:pic>
        </p:grpSp>
        <p:sp>
          <p:nvSpPr>
            <p:cNvPr id="15" name="TextBox 14"/>
            <p:cNvSpPr txBox="1"/>
            <p:nvPr/>
          </p:nvSpPr>
          <p:spPr>
            <a:xfrm rot="16200000">
              <a:off x="4308525" y="3615711"/>
              <a:ext cx="3485954" cy="369332"/>
            </a:xfrm>
            <a:prstGeom prst="rect">
              <a:avLst/>
            </a:prstGeom>
            <a:noFill/>
          </p:spPr>
          <p:txBody>
            <a:bodyPr wrap="none" rtlCol="0">
              <a:spAutoFit/>
            </a:bodyPr>
            <a:lstStyle/>
            <a:p>
              <a:r>
                <a:rPr lang="en-US" dirty="0" smtClean="0"/>
                <a:t>Summer  GDD in OH (standardized)</a:t>
              </a:r>
              <a:endParaRPr lang="en-US" dirty="0"/>
            </a:p>
          </p:txBody>
        </p:sp>
        <p:sp>
          <p:nvSpPr>
            <p:cNvPr id="16" name="TextBox 15"/>
            <p:cNvSpPr txBox="1"/>
            <p:nvPr/>
          </p:nvSpPr>
          <p:spPr>
            <a:xfrm rot="16200000">
              <a:off x="-159561" y="2750361"/>
              <a:ext cx="2367238" cy="219316"/>
            </a:xfrm>
            <a:prstGeom prst="rect">
              <a:avLst/>
            </a:prstGeom>
            <a:noFill/>
          </p:spPr>
          <p:txBody>
            <a:bodyPr wrap="none" rtlCol="0">
              <a:spAutoFit/>
            </a:bodyPr>
            <a:lstStyle/>
            <a:p>
              <a:r>
                <a:rPr lang="en-US" sz="1200" dirty="0" smtClean="0"/>
                <a:t>Spring precipitation (cm) in TX (standardized)</a:t>
              </a:r>
              <a:endParaRPr lang="en-US" sz="1200" dirty="0"/>
            </a:p>
          </p:txBody>
        </p:sp>
        <p:sp>
          <p:nvSpPr>
            <p:cNvPr id="17" name="TextBox 16"/>
            <p:cNvSpPr txBox="1"/>
            <p:nvPr/>
          </p:nvSpPr>
          <p:spPr>
            <a:xfrm>
              <a:off x="6934200" y="6638684"/>
              <a:ext cx="427311" cy="219316"/>
            </a:xfrm>
            <a:prstGeom prst="rect">
              <a:avLst/>
            </a:prstGeom>
            <a:noFill/>
          </p:spPr>
          <p:txBody>
            <a:bodyPr wrap="none" rtlCol="0">
              <a:spAutoFit/>
            </a:bodyPr>
            <a:lstStyle/>
            <a:p>
              <a:r>
                <a:rPr lang="en-US" sz="1200" dirty="0" smtClean="0"/>
                <a:t>Week</a:t>
              </a:r>
              <a:endParaRPr lang="en-US" sz="1200" dirty="0"/>
            </a:p>
          </p:txBody>
        </p:sp>
        <p:sp>
          <p:nvSpPr>
            <p:cNvPr id="18" name="TextBox 17"/>
            <p:cNvSpPr txBox="1"/>
            <p:nvPr/>
          </p:nvSpPr>
          <p:spPr>
            <a:xfrm>
              <a:off x="6477000" y="2362200"/>
              <a:ext cx="1359411" cy="369332"/>
            </a:xfrm>
            <a:prstGeom prst="rect">
              <a:avLst/>
            </a:prstGeom>
            <a:solidFill>
              <a:schemeClr val="bg1"/>
            </a:solidFill>
          </p:spPr>
          <p:txBody>
            <a:bodyPr wrap="none" rtlCol="0">
              <a:spAutoFit/>
            </a:bodyPr>
            <a:lstStyle/>
            <a:p>
              <a:r>
                <a:rPr lang="en-US" dirty="0" smtClean="0"/>
                <a:t>Coolest sites</a:t>
              </a:r>
              <a:endParaRPr lang="en-US" dirty="0"/>
            </a:p>
          </p:txBody>
        </p:sp>
        <p:sp>
          <p:nvSpPr>
            <p:cNvPr id="19" name="TextBox 18"/>
            <p:cNvSpPr txBox="1"/>
            <p:nvPr/>
          </p:nvSpPr>
          <p:spPr>
            <a:xfrm>
              <a:off x="6553200" y="4343400"/>
              <a:ext cx="908903" cy="369332"/>
            </a:xfrm>
            <a:prstGeom prst="rect">
              <a:avLst/>
            </a:prstGeom>
            <a:solidFill>
              <a:schemeClr val="bg1"/>
            </a:solidFill>
          </p:spPr>
          <p:txBody>
            <a:bodyPr wrap="none" rtlCol="0">
              <a:spAutoFit/>
            </a:bodyPr>
            <a:lstStyle/>
            <a:p>
              <a:r>
                <a:rPr lang="en-US" dirty="0" err="1" smtClean="0"/>
                <a:t>Avg</a:t>
              </a:r>
              <a:r>
                <a:rPr lang="en-US" dirty="0" smtClean="0"/>
                <a:t> site</a:t>
              </a:r>
              <a:endParaRPr lang="en-US" dirty="0"/>
            </a:p>
          </p:txBody>
        </p:sp>
        <p:sp>
          <p:nvSpPr>
            <p:cNvPr id="20" name="TextBox 19"/>
            <p:cNvSpPr txBox="1"/>
            <p:nvPr/>
          </p:nvSpPr>
          <p:spPr>
            <a:xfrm>
              <a:off x="6477000" y="6248400"/>
              <a:ext cx="1511696" cy="369332"/>
            </a:xfrm>
            <a:prstGeom prst="rect">
              <a:avLst/>
            </a:prstGeom>
            <a:solidFill>
              <a:schemeClr val="bg1"/>
            </a:solidFill>
          </p:spPr>
          <p:txBody>
            <a:bodyPr wrap="none" rtlCol="0">
              <a:spAutoFit/>
            </a:bodyPr>
            <a:lstStyle/>
            <a:p>
              <a:r>
                <a:rPr lang="en-US" dirty="0" smtClean="0"/>
                <a:t>Warmest sites</a:t>
              </a:r>
              <a:endParaRPr lang="en-US" dirty="0"/>
            </a:p>
          </p:txBody>
        </p:sp>
        <p:sp>
          <p:nvSpPr>
            <p:cNvPr id="21" name="Rectangle 20"/>
            <p:cNvSpPr/>
            <p:nvPr/>
          </p:nvSpPr>
          <p:spPr>
            <a:xfrm rot="16200000">
              <a:off x="3439885" y="3683000"/>
              <a:ext cx="546462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Standardized summer GDD in Ohio </a:t>
              </a:r>
              <a:endParaRPr lang="en-US" b="1" dirty="0">
                <a:solidFill>
                  <a:schemeClr val="tx1"/>
                </a:solidFill>
              </a:endParaRPr>
            </a:p>
          </p:txBody>
        </p:sp>
        <p:sp>
          <p:nvSpPr>
            <p:cNvPr id="22" name="Rectangle 21"/>
            <p:cNvSpPr/>
            <p:nvPr/>
          </p:nvSpPr>
          <p:spPr>
            <a:xfrm rot="16200000">
              <a:off x="-199570" y="4695372"/>
              <a:ext cx="253274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Standardized spring GDD in TX</a:t>
              </a:r>
              <a:endParaRPr lang="en-US" sz="1400" b="1" dirty="0">
                <a:solidFill>
                  <a:schemeClr val="tx1"/>
                </a:solidFill>
              </a:endParaRPr>
            </a:p>
          </p:txBody>
        </p:sp>
        <p:sp>
          <p:nvSpPr>
            <p:cNvPr id="23" name="Rectangle 22"/>
            <p:cNvSpPr/>
            <p:nvPr/>
          </p:nvSpPr>
          <p:spPr>
            <a:xfrm rot="16200000">
              <a:off x="-299357" y="2135418"/>
              <a:ext cx="267425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Standardized spring </a:t>
              </a:r>
              <a:r>
                <a:rPr lang="en-US" sz="1400" b="1" dirty="0" err="1" smtClean="0">
                  <a:solidFill>
                    <a:schemeClr val="tx1"/>
                  </a:solidFill>
                </a:rPr>
                <a:t>Precip</a:t>
              </a:r>
              <a:r>
                <a:rPr lang="en-US" sz="1400" b="1" dirty="0" smtClean="0">
                  <a:solidFill>
                    <a:schemeClr val="tx1"/>
                  </a:solidFill>
                </a:rPr>
                <a:t> in TX</a:t>
              </a:r>
              <a:endParaRPr lang="en-US" sz="1400" b="1" dirty="0">
                <a:solidFill>
                  <a:schemeClr val="tx1"/>
                </a:solidFill>
              </a:endParaRPr>
            </a:p>
          </p:txBody>
        </p:sp>
        <p:sp>
          <p:nvSpPr>
            <p:cNvPr id="24" name="TextBox 23"/>
            <p:cNvSpPr txBox="1"/>
            <p:nvPr/>
          </p:nvSpPr>
          <p:spPr>
            <a:xfrm>
              <a:off x="304800" y="6488668"/>
              <a:ext cx="4394408" cy="369332"/>
            </a:xfrm>
            <a:prstGeom prst="rect">
              <a:avLst/>
            </a:prstGeom>
            <a:noFill/>
          </p:spPr>
          <p:txBody>
            <a:bodyPr wrap="none" rtlCol="0">
              <a:spAutoFit/>
            </a:bodyPr>
            <a:lstStyle/>
            <a:p>
              <a:r>
                <a:rPr lang="en-US" dirty="0" err="1" smtClean="0"/>
                <a:t>Zipkin</a:t>
              </a:r>
              <a:r>
                <a:rPr lang="en-US" dirty="0" smtClean="0"/>
                <a:t> et al. (</a:t>
              </a:r>
              <a:r>
                <a:rPr lang="en-US" i="1" dirty="0" smtClean="0"/>
                <a:t>in press</a:t>
              </a:r>
              <a:r>
                <a:rPr lang="en-US" dirty="0" smtClean="0"/>
                <a:t>): Global Change Biology</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886" y="-14515"/>
            <a:ext cx="5486400" cy="923330"/>
          </a:xfrm>
          <a:prstGeom prst="rect">
            <a:avLst/>
          </a:prstGeom>
          <a:noFill/>
        </p:spPr>
        <p:txBody>
          <a:bodyPr wrap="square" rtlCol="0">
            <a:spAutoFit/>
          </a:bodyPr>
          <a:lstStyle/>
          <a:p>
            <a:pPr marL="342900" indent="-342900">
              <a:lnSpc>
                <a:spcPct val="90000"/>
              </a:lnSpc>
            </a:pPr>
            <a:r>
              <a:rPr lang="en-US" sz="6000" dirty="0" smtClean="0"/>
              <a:t>The story so far…</a:t>
            </a:r>
          </a:p>
        </p:txBody>
      </p:sp>
      <p:grpSp>
        <p:nvGrpSpPr>
          <p:cNvPr id="2" name="Group 37"/>
          <p:cNvGrpSpPr/>
          <p:nvPr/>
        </p:nvGrpSpPr>
        <p:grpSpPr>
          <a:xfrm>
            <a:off x="152400" y="1676400"/>
            <a:ext cx="3276600" cy="3596920"/>
            <a:chOff x="200025" y="1143000"/>
            <a:chExt cx="4676775" cy="5133975"/>
          </a:xfrm>
        </p:grpSpPr>
        <p:pic>
          <p:nvPicPr>
            <p:cNvPr id="17" name="Picture 2"/>
            <p:cNvPicPr>
              <a:picLocks noChangeAspect="1" noChangeArrowheads="1"/>
            </p:cNvPicPr>
            <p:nvPr/>
          </p:nvPicPr>
          <p:blipFill>
            <a:blip r:embed="rId3"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9" name="Freeform 18"/>
            <p:cNvSpPr/>
            <p:nvPr/>
          </p:nvSpPr>
          <p:spPr>
            <a:xfrm>
              <a:off x="279401" y="5181600"/>
              <a:ext cx="330200" cy="10953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429000" y="2133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flipV="1">
              <a:off x="1905000" y="3581400"/>
              <a:ext cx="0" cy="304800"/>
            </a:xfrm>
            <a:prstGeom prst="straightConnector1">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124200" y="3448050"/>
              <a:ext cx="161925" cy="409575"/>
            </a:xfrm>
            <a:prstGeom prst="straightConnector1">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447800" y="22860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3193517" flipH="1">
              <a:off x="1170882" y="3165910"/>
              <a:ext cx="817365" cy="1423480"/>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4838666" flipH="1">
              <a:off x="2020942" y="2738796"/>
              <a:ext cx="1389287" cy="182940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p:cNvSpPr txBox="1"/>
          <p:nvPr/>
        </p:nvSpPr>
        <p:spPr>
          <a:xfrm>
            <a:off x="3624943" y="682171"/>
            <a:ext cx="5181600" cy="5355312"/>
          </a:xfrm>
          <a:prstGeom prst="rect">
            <a:avLst/>
          </a:prstGeom>
          <a:noFill/>
        </p:spPr>
        <p:txBody>
          <a:bodyPr wrap="square" rtlCol="0">
            <a:spAutoFit/>
          </a:bodyPr>
          <a:lstStyle/>
          <a:p>
            <a:pPr>
              <a:lnSpc>
                <a:spcPct val="90000"/>
              </a:lnSpc>
              <a:buFont typeface="Arial" pitchFamily="34" charset="0"/>
              <a:buChar char="•"/>
            </a:pPr>
            <a:r>
              <a:rPr lang="en-US" sz="2000" dirty="0" smtClean="0"/>
              <a:t> No relationship between adults leaving Mexico, arriving in the South, and laying eggs</a:t>
            </a:r>
          </a:p>
          <a:p>
            <a:pPr>
              <a:lnSpc>
                <a:spcPct val="90000"/>
              </a:lnSpc>
              <a:buFont typeface="Arial" pitchFamily="34" charset="0"/>
              <a:buChar char="•"/>
            </a:pPr>
            <a:endParaRPr lang="en-US" sz="2000" dirty="0" smtClean="0">
              <a:solidFill>
                <a:srgbClr val="FF0000"/>
              </a:solidFill>
            </a:endParaRPr>
          </a:p>
          <a:p>
            <a:pPr>
              <a:lnSpc>
                <a:spcPct val="90000"/>
              </a:lnSpc>
              <a:buFont typeface="Arial" pitchFamily="34" charset="0"/>
              <a:buChar char="•"/>
            </a:pPr>
            <a:r>
              <a:rPr lang="en-US" sz="2000" dirty="0" smtClean="0"/>
              <a:t> Weak (or non-existent) relationship between adults arriving in the South, next generation arrivals in the North and egg-laying</a:t>
            </a:r>
          </a:p>
          <a:p>
            <a:pPr lvl="1">
              <a:lnSpc>
                <a:spcPct val="90000"/>
              </a:lnSpc>
              <a:buFont typeface="Arial" pitchFamily="34" charset="0"/>
              <a:buChar char="•"/>
            </a:pPr>
            <a:r>
              <a:rPr lang="en-US" sz="2000" i="1" dirty="0" smtClean="0"/>
              <a:t>The disconnect may be due to the importance of spring climate on the ultimate population size (and/or health) of migrants to the North</a:t>
            </a:r>
          </a:p>
          <a:p>
            <a:pPr>
              <a:lnSpc>
                <a:spcPct val="90000"/>
              </a:lnSpc>
              <a:buFont typeface="Arial" pitchFamily="34" charset="0"/>
              <a:buChar char="•"/>
            </a:pPr>
            <a:endParaRPr lang="en-US" sz="2000" dirty="0" smtClean="0"/>
          </a:p>
          <a:p>
            <a:pPr>
              <a:lnSpc>
                <a:spcPct val="90000"/>
              </a:lnSpc>
              <a:buFont typeface="Arial" pitchFamily="34" charset="0"/>
              <a:buChar char="•"/>
            </a:pPr>
            <a:r>
              <a:rPr lang="en-US" sz="2000" dirty="0" smtClean="0"/>
              <a:t> A strong relationship between the numbers arriving in the North and laying eggs and the size of the population at the end of the summer.</a:t>
            </a:r>
          </a:p>
          <a:p>
            <a:pPr lvl="1">
              <a:lnSpc>
                <a:spcPct val="90000"/>
              </a:lnSpc>
              <a:buFont typeface="Arial" pitchFamily="34" charset="0"/>
              <a:buChar char="•"/>
            </a:pPr>
            <a:r>
              <a:rPr lang="en-US" sz="2000" i="1" dirty="0" smtClean="0"/>
              <a:t>This suggests that the size of that first generation produced in the spring that arrives in the North is an important contributor to yearly population sizes and (again) that spring climate is important</a:t>
            </a:r>
          </a:p>
        </p:txBody>
      </p:sp>
      <p:sp>
        <p:nvSpPr>
          <p:cNvPr id="41" name="5-Point Star 40"/>
          <p:cNvSpPr/>
          <p:nvPr/>
        </p:nvSpPr>
        <p:spPr>
          <a:xfrm>
            <a:off x="105229" y="5446486"/>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285" y="6320135"/>
            <a:ext cx="7559570" cy="523220"/>
          </a:xfrm>
          <a:prstGeom prst="rect">
            <a:avLst/>
          </a:prstGeom>
          <a:noFill/>
        </p:spPr>
        <p:txBody>
          <a:bodyPr wrap="none" rtlCol="0">
            <a:spAutoFit/>
          </a:bodyPr>
          <a:lstStyle/>
          <a:p>
            <a:r>
              <a:rPr lang="en-US" sz="2800" dirty="0" smtClean="0"/>
              <a:t>Next up: Population connections on the return trip</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2044700" y="1643062"/>
          <a:ext cx="5054600" cy="35718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828800" y="381000"/>
            <a:ext cx="6696075" cy="1089529"/>
          </a:xfrm>
          <a:prstGeom prst="rect">
            <a:avLst/>
          </a:prstGeom>
          <a:noFill/>
        </p:spPr>
        <p:txBody>
          <a:bodyPr wrap="square" rtlCol="0">
            <a:spAutoFit/>
          </a:bodyPr>
          <a:lstStyle/>
          <a:p>
            <a:pPr marL="342900" indent="-342900">
              <a:lnSpc>
                <a:spcPct val="90000"/>
              </a:lnSpc>
            </a:pPr>
            <a:r>
              <a:rPr lang="en-US" sz="2400" dirty="0" smtClean="0"/>
              <a:t>Q5. Can the size of the population at the last stages of the breeding cycle predict the number of fall migrants?</a:t>
            </a:r>
          </a:p>
        </p:txBody>
      </p:sp>
      <p:sp>
        <p:nvSpPr>
          <p:cNvPr id="18" name="TextBox 17"/>
          <p:cNvSpPr txBox="1"/>
          <p:nvPr/>
        </p:nvSpPr>
        <p:spPr>
          <a:xfrm>
            <a:off x="3124200" y="1752600"/>
            <a:ext cx="1601721" cy="369332"/>
          </a:xfrm>
          <a:prstGeom prst="rect">
            <a:avLst/>
          </a:prstGeom>
          <a:noFill/>
        </p:spPr>
        <p:txBody>
          <a:bodyPr wrap="none" rtlCol="0">
            <a:spAutoFit/>
          </a:bodyPr>
          <a:lstStyle/>
          <a:p>
            <a:r>
              <a:rPr lang="en-US" dirty="0" smtClean="0"/>
              <a:t>r=0.61 </a:t>
            </a:r>
            <a:r>
              <a:rPr lang="en-US" i="1" dirty="0" smtClean="0"/>
              <a:t>p</a:t>
            </a:r>
            <a:r>
              <a:rPr lang="en-US" dirty="0" smtClean="0"/>
              <a:t>=0.005</a:t>
            </a:r>
            <a:endParaRPr lang="en-US" dirty="0"/>
          </a:p>
        </p:txBody>
      </p:sp>
      <p:grpSp>
        <p:nvGrpSpPr>
          <p:cNvPr id="24" name="Group 23"/>
          <p:cNvGrpSpPr/>
          <p:nvPr/>
        </p:nvGrpSpPr>
        <p:grpSpPr>
          <a:xfrm>
            <a:off x="304800" y="228600"/>
            <a:ext cx="1371600" cy="1752600"/>
            <a:chOff x="2971800" y="1676400"/>
            <a:chExt cx="1371600" cy="1752600"/>
          </a:xfrm>
        </p:grpSpPr>
        <p:pic>
          <p:nvPicPr>
            <p:cNvPr id="20" name="Picture 2"/>
            <p:cNvPicPr>
              <a:picLocks noChangeAspect="1" noChangeArrowheads="1"/>
            </p:cNvPicPr>
            <p:nvPr/>
          </p:nvPicPr>
          <p:blipFill>
            <a:blip r:embed="rId4" cstate="print"/>
            <a:srcRect l="74990" t="32444" r="14653" b="46381"/>
            <a:stretch>
              <a:fillRect/>
            </a:stretch>
          </p:blipFill>
          <p:spPr bwMode="auto">
            <a:xfrm>
              <a:off x="2971800" y="1676400"/>
              <a:ext cx="1371600" cy="1752600"/>
            </a:xfrm>
            <a:prstGeom prst="rect">
              <a:avLst/>
            </a:prstGeom>
            <a:noFill/>
            <a:ln w="9525">
              <a:noFill/>
              <a:miter lim="800000"/>
              <a:headEnd/>
              <a:tailEnd/>
            </a:ln>
          </p:spPr>
        </p:pic>
        <p:sp>
          <p:nvSpPr>
            <p:cNvPr id="21" name="5-Point Star 20"/>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3715658" y="2514600"/>
              <a:ext cx="18142" cy="446314"/>
            </a:xfrm>
            <a:prstGeom prst="straightConnector1">
              <a:avLst/>
            </a:prstGeom>
            <a:ln w="762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600" y="152400"/>
            <a:ext cx="8686800" cy="1143000"/>
          </a:xfrm>
        </p:spPr>
        <p:txBody>
          <a:bodyPr>
            <a:noAutofit/>
          </a:bodyPr>
          <a:lstStyle/>
          <a:p>
            <a:pPr>
              <a:lnSpc>
                <a:spcPct val="80000"/>
              </a:lnSpc>
            </a:pPr>
            <a:r>
              <a:rPr lang="en-US" sz="3200" dirty="0" smtClean="0"/>
              <a:t>Monarchs have a complex migratory cycle that makes tracking population dynamics challenging</a:t>
            </a:r>
            <a:endParaRPr lang="en-US" sz="3200" dirty="0"/>
          </a:p>
        </p:txBody>
      </p:sp>
      <p:grpSp>
        <p:nvGrpSpPr>
          <p:cNvPr id="2" name="Group 23"/>
          <p:cNvGrpSpPr/>
          <p:nvPr/>
        </p:nvGrpSpPr>
        <p:grpSpPr>
          <a:xfrm>
            <a:off x="381000" y="1371600"/>
            <a:ext cx="6120652" cy="5287010"/>
            <a:chOff x="304800" y="1447800"/>
            <a:chExt cx="6120652" cy="5287010"/>
          </a:xfrm>
        </p:grpSpPr>
        <p:grpSp>
          <p:nvGrpSpPr>
            <p:cNvPr id="3" name="Group 11"/>
            <p:cNvGrpSpPr>
              <a:grpSpLocks/>
            </p:cNvGrpSpPr>
            <p:nvPr/>
          </p:nvGrpSpPr>
          <p:grpSpPr bwMode="auto">
            <a:xfrm>
              <a:off x="381000" y="1676400"/>
              <a:ext cx="5105400" cy="4334106"/>
              <a:chOff x="288" y="1201"/>
              <a:chExt cx="2544" cy="2465"/>
            </a:xfrm>
          </p:grpSpPr>
          <p:pic>
            <p:nvPicPr>
              <p:cNvPr id="13" name="Picture 5" descr="SPRGMIG no words"/>
              <p:cNvPicPr>
                <a:picLocks noChangeAspect="1" noChangeArrowheads="1"/>
              </p:cNvPicPr>
              <p:nvPr/>
            </p:nvPicPr>
            <p:blipFill>
              <a:blip r:embed="rId2" cstate="print"/>
              <a:srcRect/>
              <a:stretch>
                <a:fillRect/>
              </a:stretch>
            </p:blipFill>
            <p:spPr bwMode="auto">
              <a:xfrm>
                <a:off x="288" y="1201"/>
                <a:ext cx="2544" cy="2465"/>
              </a:xfrm>
              <a:prstGeom prst="rect">
                <a:avLst/>
              </a:prstGeom>
              <a:noFill/>
              <a:ln w="9525">
                <a:noFill/>
                <a:miter lim="800000"/>
                <a:headEnd/>
                <a:tailEnd/>
              </a:ln>
            </p:spPr>
          </p:pic>
          <p:sp>
            <p:nvSpPr>
              <p:cNvPr id="14" name="Line 10"/>
              <p:cNvSpPr>
                <a:spLocks noChangeShapeType="1"/>
              </p:cNvSpPr>
              <p:nvPr/>
            </p:nvSpPr>
            <p:spPr bwMode="auto">
              <a:xfrm flipH="1" flipV="1">
                <a:off x="864" y="2544"/>
                <a:ext cx="192" cy="432"/>
              </a:xfrm>
              <a:prstGeom prst="line">
                <a:avLst/>
              </a:prstGeom>
              <a:noFill/>
              <a:ln w="28575">
                <a:solidFill>
                  <a:schemeClr val="tx1"/>
                </a:solidFill>
                <a:prstDash val="sysDot"/>
                <a:round/>
                <a:headEnd/>
                <a:tailEnd type="triangle" w="lg" len="med"/>
              </a:ln>
            </p:spPr>
            <p:txBody>
              <a:bodyPr/>
              <a:lstStyle/>
              <a:p>
                <a:endParaRPr lang="en-US"/>
              </a:p>
            </p:txBody>
          </p:sp>
        </p:grpSp>
        <p:sp>
          <p:nvSpPr>
            <p:cNvPr id="7" name="Curved Down Arrow 6"/>
            <p:cNvSpPr/>
            <p:nvPr/>
          </p:nvSpPr>
          <p:spPr>
            <a:xfrm rot="5400000">
              <a:off x="4454632" y="3774968"/>
              <a:ext cx="3078788" cy="862853"/>
            </a:xfrm>
            <a:prstGeom prst="curvedDown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TextBox 8"/>
            <p:cNvSpPr txBox="1"/>
            <p:nvPr/>
          </p:nvSpPr>
          <p:spPr>
            <a:xfrm>
              <a:off x="1370143" y="5334000"/>
              <a:ext cx="1677190" cy="707886"/>
            </a:xfrm>
            <a:prstGeom prst="rect">
              <a:avLst/>
            </a:prstGeom>
            <a:solidFill>
              <a:schemeClr val="bg1">
                <a:alpha val="65000"/>
              </a:schemeClr>
            </a:solidFill>
          </p:spPr>
          <p:txBody>
            <a:bodyPr wrap="none">
              <a:spAutoFit/>
            </a:bodyPr>
            <a:lstStyle/>
            <a:p>
              <a:pPr>
                <a:defRPr/>
              </a:pPr>
              <a:r>
                <a:rPr lang="en-US" sz="2000" dirty="0">
                  <a:effectLst>
                    <a:outerShdw blurRad="38100" dist="38100" dir="2700000" algn="tl">
                      <a:srgbClr val="000000">
                        <a:alpha val="43137"/>
                      </a:srgbClr>
                    </a:outerShdw>
                  </a:effectLst>
                </a:rPr>
                <a:t>Stage 1: </a:t>
              </a:r>
              <a:endParaRPr lang="en-US" sz="2000" dirty="0" smtClean="0">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Overwintering</a:t>
              </a:r>
              <a:endParaRPr lang="en-US" sz="2000" dirty="0">
                <a:effectLst>
                  <a:outerShdw blurRad="38100" dist="38100" dir="2700000" algn="tl">
                    <a:srgbClr val="000000">
                      <a:alpha val="43137"/>
                    </a:srgbClr>
                  </a:outerShdw>
                </a:effectLst>
              </a:endParaRPr>
            </a:p>
          </p:txBody>
        </p:sp>
        <p:sp>
          <p:nvSpPr>
            <p:cNvPr id="10" name="TextBox 9"/>
            <p:cNvSpPr txBox="1"/>
            <p:nvPr/>
          </p:nvSpPr>
          <p:spPr>
            <a:xfrm>
              <a:off x="304800" y="3962400"/>
              <a:ext cx="1905000" cy="1015663"/>
            </a:xfrm>
            <a:prstGeom prst="rect">
              <a:avLst/>
            </a:prstGeom>
            <a:solidFill>
              <a:schemeClr val="bg1">
                <a:alpha val="72000"/>
              </a:schemeClr>
            </a:solidFill>
          </p:spPr>
          <p:txBody>
            <a:bodyPr wrap="square">
              <a:spAutoFit/>
            </a:bodyPr>
            <a:lstStyle/>
            <a:p>
              <a:pPr>
                <a:defRPr/>
              </a:pPr>
              <a:r>
                <a:rPr lang="en-US" sz="2000" dirty="0">
                  <a:effectLst>
                    <a:outerShdw blurRad="38100" dist="38100" dir="2700000" algn="tl">
                      <a:srgbClr val="000000">
                        <a:alpha val="43137"/>
                      </a:srgbClr>
                    </a:outerShdw>
                  </a:effectLst>
                </a:rPr>
                <a:t>Stage 2: </a:t>
              </a:r>
              <a:endParaRPr lang="en-US" sz="2000" dirty="0" smtClean="0">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Spring migration and breeding</a:t>
              </a:r>
              <a:endParaRPr lang="en-US" sz="2000" dirty="0">
                <a:effectLst>
                  <a:outerShdw blurRad="38100" dist="38100" dir="2700000" algn="tl">
                    <a:srgbClr val="000000">
                      <a:alpha val="43137"/>
                    </a:srgbClr>
                  </a:outerShdw>
                </a:effectLst>
              </a:endParaRPr>
            </a:p>
          </p:txBody>
        </p:sp>
        <p:sp>
          <p:nvSpPr>
            <p:cNvPr id="11" name="TextBox 10"/>
            <p:cNvSpPr txBox="1"/>
            <p:nvPr/>
          </p:nvSpPr>
          <p:spPr>
            <a:xfrm>
              <a:off x="2362200" y="2362200"/>
              <a:ext cx="2743200" cy="707886"/>
            </a:xfrm>
            <a:prstGeom prst="rect">
              <a:avLst/>
            </a:prstGeom>
            <a:solidFill>
              <a:schemeClr val="bg1">
                <a:alpha val="76000"/>
              </a:schemeClr>
            </a:solidFill>
          </p:spPr>
          <p:txBody>
            <a:bodyPr wrap="square">
              <a:spAutoFit/>
            </a:bodyPr>
            <a:lstStyle/>
            <a:p>
              <a:pPr>
                <a:defRPr/>
              </a:pPr>
              <a:r>
                <a:rPr lang="en-US" sz="2000" dirty="0">
                  <a:effectLst>
                    <a:outerShdw blurRad="38100" dist="38100" dir="2700000" algn="tl">
                      <a:srgbClr val="000000">
                        <a:alpha val="43137"/>
                      </a:srgbClr>
                    </a:outerShdw>
                  </a:effectLst>
                </a:rPr>
                <a:t>Stage 3: Summer </a:t>
              </a:r>
              <a:r>
                <a:rPr lang="en-US" sz="2000" dirty="0" smtClean="0">
                  <a:effectLst>
                    <a:outerShdw blurRad="38100" dist="38100" dir="2700000" algn="tl">
                      <a:srgbClr val="000000">
                        <a:alpha val="43137"/>
                      </a:srgbClr>
                    </a:outerShdw>
                  </a:effectLst>
                </a:rPr>
                <a:t>expansion and breeding</a:t>
              </a:r>
              <a:endParaRPr lang="en-US" sz="2000" dirty="0">
                <a:effectLst>
                  <a:outerShdw blurRad="38100" dist="38100" dir="2700000" algn="tl">
                    <a:srgbClr val="000000">
                      <a:alpha val="43137"/>
                    </a:srgbClr>
                  </a:outerShdw>
                </a:effectLst>
              </a:endParaRPr>
            </a:p>
          </p:txBody>
        </p:sp>
        <p:sp>
          <p:nvSpPr>
            <p:cNvPr id="12" name="TextBox 11"/>
            <p:cNvSpPr txBox="1"/>
            <p:nvPr/>
          </p:nvSpPr>
          <p:spPr>
            <a:xfrm>
              <a:off x="4572000" y="3657600"/>
              <a:ext cx="1601657" cy="707886"/>
            </a:xfrm>
            <a:prstGeom prst="rect">
              <a:avLst/>
            </a:prstGeom>
            <a:noFill/>
          </p:spPr>
          <p:txBody>
            <a:bodyPr wrap="none">
              <a:spAutoFit/>
            </a:bodyPr>
            <a:lstStyle/>
            <a:p>
              <a:pPr>
                <a:defRPr/>
              </a:pPr>
              <a:r>
                <a:rPr lang="en-US" sz="2000" dirty="0">
                  <a:effectLst>
                    <a:outerShdw blurRad="38100" dist="38100" dir="2700000" algn="tl">
                      <a:srgbClr val="000000">
                        <a:alpha val="43137"/>
                      </a:srgbClr>
                    </a:outerShdw>
                  </a:effectLst>
                </a:rPr>
                <a:t>Stage 4: </a:t>
              </a:r>
              <a:endParaRPr lang="en-US" sz="2000" dirty="0" smtClean="0">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Fall </a:t>
              </a:r>
              <a:r>
                <a:rPr lang="en-US" sz="2000" dirty="0">
                  <a:effectLst>
                    <a:outerShdw blurRad="38100" dist="38100" dir="2700000" algn="tl">
                      <a:srgbClr val="000000">
                        <a:alpha val="43137"/>
                      </a:srgbClr>
                    </a:outerShdw>
                  </a:effectLst>
                </a:rPr>
                <a:t>migration</a:t>
              </a:r>
            </a:p>
          </p:txBody>
        </p:sp>
        <p:pic>
          <p:nvPicPr>
            <p:cNvPr id="19" name="Picture 5" descr="monarchs stone harbor 4"/>
            <p:cNvPicPr>
              <a:picLocks noChangeAspect="1" noChangeArrowheads="1"/>
            </p:cNvPicPr>
            <p:nvPr/>
          </p:nvPicPr>
          <p:blipFill>
            <a:blip r:embed="rId3" cstate="print"/>
            <a:srcRect t="11111" r="20987" b="11111"/>
            <a:stretch>
              <a:fillRect/>
            </a:stretch>
          </p:blipFill>
          <p:spPr bwMode="auto">
            <a:xfrm>
              <a:off x="5334000" y="1447800"/>
              <a:ext cx="1077913" cy="1133475"/>
            </a:xfrm>
            <a:prstGeom prst="rect">
              <a:avLst/>
            </a:prstGeom>
            <a:noFill/>
            <a:ln w="9525">
              <a:noFill/>
              <a:miter lim="800000"/>
              <a:headEnd/>
              <a:tailEnd/>
            </a:ln>
          </p:spPr>
        </p:pic>
        <p:pic>
          <p:nvPicPr>
            <p:cNvPr id="20" name="Picture 6" descr="fifth-eating"/>
            <p:cNvPicPr>
              <a:picLocks noChangeAspect="1" noChangeArrowheads="1"/>
            </p:cNvPicPr>
            <p:nvPr/>
          </p:nvPicPr>
          <p:blipFill>
            <a:blip r:embed="rId4" cstate="print"/>
            <a:srcRect l="29381" r="27319" b="20850"/>
            <a:stretch>
              <a:fillRect/>
            </a:stretch>
          </p:blipFill>
          <p:spPr bwMode="auto">
            <a:xfrm>
              <a:off x="1295400" y="3200400"/>
              <a:ext cx="893763" cy="833438"/>
            </a:xfrm>
            <a:prstGeom prst="rect">
              <a:avLst/>
            </a:prstGeom>
            <a:noFill/>
            <a:ln w="9525">
              <a:noFill/>
              <a:miter lim="800000"/>
              <a:headEnd/>
              <a:tailEnd/>
            </a:ln>
          </p:spPr>
        </p:pic>
        <p:pic>
          <p:nvPicPr>
            <p:cNvPr id="21" name="Picture 7" descr="overwintering-cluster"/>
            <p:cNvPicPr>
              <a:picLocks noChangeAspect="1" noChangeArrowheads="1"/>
            </p:cNvPicPr>
            <p:nvPr/>
          </p:nvPicPr>
          <p:blipFill>
            <a:blip r:embed="rId5" cstate="print"/>
            <a:srcRect r="58368" b="48666"/>
            <a:stretch>
              <a:fillRect/>
            </a:stretch>
          </p:blipFill>
          <p:spPr bwMode="auto">
            <a:xfrm>
              <a:off x="2971800" y="5029200"/>
              <a:ext cx="1295400" cy="1705610"/>
            </a:xfrm>
            <a:prstGeom prst="rect">
              <a:avLst/>
            </a:prstGeom>
            <a:noFill/>
            <a:ln w="9525">
              <a:noFill/>
              <a:miter lim="800000"/>
              <a:headEnd/>
              <a:tailEnd/>
            </a:ln>
          </p:spPr>
        </p:pic>
        <p:pic>
          <p:nvPicPr>
            <p:cNvPr id="22" name="Picture 8" descr="egg"/>
            <p:cNvPicPr>
              <a:picLocks noChangeAspect="1" noChangeArrowheads="1"/>
            </p:cNvPicPr>
            <p:nvPr/>
          </p:nvPicPr>
          <p:blipFill>
            <a:blip r:embed="rId6" cstate="print"/>
            <a:srcRect l="17999" t="7538" r="19600" b="10934"/>
            <a:stretch>
              <a:fillRect/>
            </a:stretch>
          </p:blipFill>
          <p:spPr bwMode="auto">
            <a:xfrm>
              <a:off x="457200" y="3352800"/>
              <a:ext cx="601662" cy="593725"/>
            </a:xfrm>
            <a:prstGeom prst="rect">
              <a:avLst/>
            </a:prstGeom>
            <a:noFill/>
            <a:ln w="9525">
              <a:noFill/>
              <a:miter lim="800000"/>
              <a:headEnd/>
              <a:tailEnd/>
            </a:ln>
          </p:spPr>
        </p:pic>
        <p:pic>
          <p:nvPicPr>
            <p:cNvPr id="23" name="Picture 17" descr="mating-pair"/>
            <p:cNvPicPr>
              <a:picLocks noChangeAspect="1" noChangeArrowheads="1"/>
            </p:cNvPicPr>
            <p:nvPr/>
          </p:nvPicPr>
          <p:blipFill>
            <a:blip r:embed="rId7" cstate="print"/>
            <a:srcRect l="10526"/>
            <a:stretch>
              <a:fillRect/>
            </a:stretch>
          </p:blipFill>
          <p:spPr bwMode="auto">
            <a:xfrm>
              <a:off x="609600" y="1676400"/>
              <a:ext cx="1371600" cy="920742"/>
            </a:xfrm>
            <a:prstGeom prst="rect">
              <a:avLst/>
            </a:prstGeom>
            <a:noFill/>
            <a:ln w="9525">
              <a:noFill/>
              <a:miter lim="800000"/>
              <a:headEnd/>
              <a:tailEnd/>
            </a:ln>
          </p:spPr>
        </p:pic>
      </p:grpSp>
      <p:sp>
        <p:nvSpPr>
          <p:cNvPr id="25" name="TextBox 24"/>
          <p:cNvSpPr txBox="1"/>
          <p:nvPr/>
        </p:nvSpPr>
        <p:spPr>
          <a:xfrm>
            <a:off x="6629400" y="2819400"/>
            <a:ext cx="2209800" cy="2862322"/>
          </a:xfrm>
          <a:prstGeom prst="rect">
            <a:avLst/>
          </a:prstGeom>
          <a:noFill/>
        </p:spPr>
        <p:txBody>
          <a:bodyPr wrap="square" rtlCol="0">
            <a:spAutoFit/>
          </a:bodyPr>
          <a:lstStyle/>
          <a:p>
            <a:pPr>
              <a:buFont typeface="Arial" pitchFamily="34" charset="0"/>
              <a:buChar char="•"/>
            </a:pPr>
            <a:r>
              <a:rPr lang="en-US" i="1" dirty="0" smtClean="0"/>
              <a:t> Dynamics in one stage have carry-over effects into subsequent stages</a:t>
            </a:r>
          </a:p>
          <a:p>
            <a:pPr>
              <a:buFont typeface="Arial" pitchFamily="34" charset="0"/>
              <a:buChar char="•"/>
            </a:pPr>
            <a:r>
              <a:rPr lang="en-US" i="1" dirty="0" smtClean="0"/>
              <a:t> On the other hand, it is largely one population, rather than a series of loosely connected “sub” populations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152400" y="2743200"/>
            <a:ext cx="8683162" cy="3048000"/>
          </a:xfrm>
          <a:prstGeom prst="rect">
            <a:avLst/>
          </a:prstGeom>
          <a:noFill/>
          <a:ln w="9525">
            <a:noFill/>
            <a:miter lim="800000"/>
            <a:headEnd/>
            <a:tailEnd/>
          </a:ln>
          <a:effectLst/>
        </p:spPr>
      </p:pic>
      <p:sp>
        <p:nvSpPr>
          <p:cNvPr id="14" name="TextBox 13"/>
          <p:cNvSpPr txBox="1"/>
          <p:nvPr/>
        </p:nvSpPr>
        <p:spPr>
          <a:xfrm>
            <a:off x="2743200" y="381000"/>
            <a:ext cx="5781675" cy="1421928"/>
          </a:xfrm>
          <a:prstGeom prst="rect">
            <a:avLst/>
          </a:prstGeom>
          <a:noFill/>
        </p:spPr>
        <p:txBody>
          <a:bodyPr wrap="square" rtlCol="0">
            <a:spAutoFit/>
          </a:bodyPr>
          <a:lstStyle/>
          <a:p>
            <a:pPr marL="342900" indent="-342900">
              <a:lnSpc>
                <a:spcPct val="90000"/>
              </a:lnSpc>
            </a:pPr>
            <a:r>
              <a:rPr lang="en-US" sz="2400" dirty="0" smtClean="0"/>
              <a:t>Q6. Can the size of the population at the last stages of the breeding cycle predict the number of Mexican arrivals?</a:t>
            </a:r>
          </a:p>
          <a:p>
            <a:pPr marL="342900" indent="-342900">
              <a:lnSpc>
                <a:spcPct val="90000"/>
              </a:lnSpc>
            </a:pPr>
            <a:endParaRPr lang="en-US" sz="2400" dirty="0" smtClean="0"/>
          </a:p>
        </p:txBody>
      </p:sp>
      <p:sp>
        <p:nvSpPr>
          <p:cNvPr id="18" name="TextBox 17"/>
          <p:cNvSpPr txBox="1"/>
          <p:nvPr/>
        </p:nvSpPr>
        <p:spPr>
          <a:xfrm>
            <a:off x="1905000" y="2819400"/>
            <a:ext cx="1484702" cy="369332"/>
          </a:xfrm>
          <a:prstGeom prst="rect">
            <a:avLst/>
          </a:prstGeom>
          <a:noFill/>
        </p:spPr>
        <p:txBody>
          <a:bodyPr wrap="none" rtlCol="0">
            <a:spAutoFit/>
          </a:bodyPr>
          <a:lstStyle/>
          <a:p>
            <a:r>
              <a:rPr lang="en-US" dirty="0" smtClean="0"/>
              <a:t>r=0.00 </a:t>
            </a:r>
            <a:r>
              <a:rPr lang="en-US" i="1" dirty="0" smtClean="0"/>
              <a:t>p</a:t>
            </a:r>
            <a:r>
              <a:rPr lang="en-US" dirty="0" smtClean="0"/>
              <a:t>=0.99</a:t>
            </a:r>
            <a:endParaRPr lang="en-US" dirty="0"/>
          </a:p>
        </p:txBody>
      </p:sp>
      <p:sp>
        <p:nvSpPr>
          <p:cNvPr id="12" name="TextBox 11"/>
          <p:cNvSpPr txBox="1"/>
          <p:nvPr/>
        </p:nvSpPr>
        <p:spPr>
          <a:xfrm>
            <a:off x="5943600" y="2819400"/>
            <a:ext cx="1555234" cy="369332"/>
          </a:xfrm>
          <a:prstGeom prst="rect">
            <a:avLst/>
          </a:prstGeom>
          <a:noFill/>
        </p:spPr>
        <p:txBody>
          <a:bodyPr wrap="none" rtlCol="0">
            <a:spAutoFit/>
          </a:bodyPr>
          <a:lstStyle/>
          <a:p>
            <a:r>
              <a:rPr lang="en-US" dirty="0" smtClean="0"/>
              <a:t>r=-0.01 </a:t>
            </a:r>
            <a:r>
              <a:rPr lang="en-US" i="1" dirty="0" smtClean="0"/>
              <a:t>p</a:t>
            </a:r>
            <a:r>
              <a:rPr lang="en-US" dirty="0" smtClean="0"/>
              <a:t>=0.69</a:t>
            </a:r>
            <a:endParaRPr lang="en-US" dirty="0"/>
          </a:p>
        </p:txBody>
      </p:sp>
      <p:sp>
        <p:nvSpPr>
          <p:cNvPr id="13" name="TextBox 12"/>
          <p:cNvSpPr txBox="1"/>
          <p:nvPr/>
        </p:nvSpPr>
        <p:spPr>
          <a:xfrm>
            <a:off x="228600" y="6019800"/>
            <a:ext cx="8305800" cy="646331"/>
          </a:xfrm>
          <a:prstGeom prst="rect">
            <a:avLst/>
          </a:prstGeom>
          <a:noFill/>
        </p:spPr>
        <p:txBody>
          <a:bodyPr wrap="square" rtlCol="0">
            <a:spAutoFit/>
          </a:bodyPr>
          <a:lstStyle/>
          <a:p>
            <a:pPr>
              <a:lnSpc>
                <a:spcPct val="90000"/>
              </a:lnSpc>
            </a:pPr>
            <a:r>
              <a:rPr lang="en-US" sz="2000" dirty="0" smtClean="0"/>
              <a:t>NO?</a:t>
            </a:r>
            <a:r>
              <a:rPr lang="en-US" sz="2000" i="1" dirty="0" smtClean="0"/>
              <a:t>  This lack of relationship is surprising given results of past (admittedly smaller) analyses, and deserves further examination.</a:t>
            </a:r>
            <a:endParaRPr lang="en-US" sz="2000" i="1" dirty="0" smtClean="0">
              <a:solidFill>
                <a:srgbClr val="FF0000"/>
              </a:solidFill>
            </a:endParaRPr>
          </a:p>
        </p:txBody>
      </p:sp>
      <p:grpSp>
        <p:nvGrpSpPr>
          <p:cNvPr id="23" name="Group 22"/>
          <p:cNvGrpSpPr/>
          <p:nvPr/>
        </p:nvGrpSpPr>
        <p:grpSpPr>
          <a:xfrm>
            <a:off x="304800" y="228600"/>
            <a:ext cx="2009775" cy="2226716"/>
            <a:chOff x="200025" y="1143000"/>
            <a:chExt cx="4676775" cy="5181600"/>
          </a:xfrm>
        </p:grpSpPr>
        <p:pic>
          <p:nvPicPr>
            <p:cNvPr id="15" name="Picture 2"/>
            <p:cNvPicPr>
              <a:picLocks noChangeAspect="1" noChangeArrowheads="1"/>
            </p:cNvPicPr>
            <p:nvPr/>
          </p:nvPicPr>
          <p:blipFill>
            <a:blip r:embed="rId4"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6" name="5-Point Star 15"/>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533400" y="2743200"/>
              <a:ext cx="2895600" cy="3581400"/>
            </a:xfrm>
            <a:prstGeom prst="straightConnector1">
              <a:avLst/>
            </a:prstGeom>
            <a:ln w="762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19100" y="2438400"/>
              <a:ext cx="1257300" cy="3886200"/>
            </a:xfrm>
            <a:prstGeom prst="straightConnector1">
              <a:avLst/>
            </a:prstGeom>
            <a:ln w="762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4" name="5-Point Star 23"/>
          <p:cNvSpPr/>
          <p:nvPr/>
        </p:nvSpPr>
        <p:spPr>
          <a:xfrm>
            <a:off x="330200" y="2521857"/>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71" y="154895"/>
            <a:ext cx="8229600" cy="715962"/>
          </a:xfrm>
        </p:spPr>
        <p:txBody>
          <a:bodyPr>
            <a:normAutofit fontScale="90000"/>
          </a:bodyPr>
          <a:lstStyle/>
          <a:p>
            <a:r>
              <a:rPr lang="en-US" dirty="0" smtClean="0"/>
              <a:t>Conclusions and future directions</a:t>
            </a:r>
            <a:endParaRPr lang="en-US" dirty="0"/>
          </a:p>
        </p:txBody>
      </p:sp>
      <p:sp>
        <p:nvSpPr>
          <p:cNvPr id="3" name="Content Placeholder 2"/>
          <p:cNvSpPr>
            <a:spLocks noGrp="1"/>
          </p:cNvSpPr>
          <p:nvPr>
            <p:ph idx="1"/>
          </p:nvPr>
        </p:nvSpPr>
        <p:spPr>
          <a:xfrm>
            <a:off x="0" y="838200"/>
            <a:ext cx="9144000" cy="6019800"/>
          </a:xfrm>
        </p:spPr>
        <p:txBody>
          <a:bodyPr>
            <a:noAutofit/>
          </a:bodyPr>
          <a:lstStyle/>
          <a:p>
            <a:pPr>
              <a:lnSpc>
                <a:spcPct val="85000"/>
              </a:lnSpc>
            </a:pPr>
            <a:r>
              <a:rPr lang="en-US" sz="2400" dirty="0" smtClean="0"/>
              <a:t>Growth during the summer breeding season is the most important factor driving yearly population sizes</a:t>
            </a:r>
          </a:p>
          <a:p>
            <a:pPr lvl="1">
              <a:lnSpc>
                <a:spcPct val="85000"/>
              </a:lnSpc>
            </a:pPr>
            <a:r>
              <a:rPr lang="en-US" sz="2000" i="1" dirty="0" smtClean="0"/>
              <a:t>The number (or health) of migrants arriving from the southern US into the north is a key driver of population growth and this may be driven by climate</a:t>
            </a:r>
          </a:p>
          <a:p>
            <a:pPr lvl="1">
              <a:lnSpc>
                <a:spcPct val="85000"/>
              </a:lnSpc>
            </a:pPr>
            <a:r>
              <a:rPr lang="en-US" sz="2000" i="1" dirty="0" smtClean="0"/>
              <a:t>Summer climate also influences summer growth</a:t>
            </a:r>
          </a:p>
          <a:p>
            <a:pPr lvl="1">
              <a:lnSpc>
                <a:spcPct val="85000"/>
              </a:lnSpc>
            </a:pPr>
            <a:endParaRPr lang="en-US" sz="2000" i="1" dirty="0" smtClean="0"/>
          </a:p>
          <a:p>
            <a:pPr>
              <a:lnSpc>
                <a:spcPct val="85000"/>
              </a:lnSpc>
            </a:pPr>
            <a:r>
              <a:rPr lang="en-US" sz="2400" dirty="0" smtClean="0"/>
              <a:t>There seems to be little congruence between winter colony size and the spring and summer detection rates</a:t>
            </a:r>
            <a:r>
              <a:rPr lang="en-US" sz="2400" dirty="0"/>
              <a:t> </a:t>
            </a:r>
            <a:r>
              <a:rPr lang="en-US" sz="2400" dirty="0" smtClean="0"/>
              <a:t>from butterfly surveys</a:t>
            </a:r>
          </a:p>
          <a:p>
            <a:pPr lvl="1">
              <a:lnSpc>
                <a:spcPct val="85000"/>
              </a:lnSpc>
            </a:pPr>
            <a:r>
              <a:rPr lang="en-US" sz="2000" i="1" dirty="0" smtClean="0"/>
              <a:t>Loss of milkweed (not captured by surveys) may be influencing winter, but not summer, values (Pleasants and </a:t>
            </a:r>
            <a:r>
              <a:rPr lang="en-US" sz="2000" i="1" dirty="0" err="1" smtClean="0"/>
              <a:t>Oberhauser</a:t>
            </a:r>
            <a:r>
              <a:rPr lang="en-US" sz="2000" i="1" dirty="0" smtClean="0"/>
              <a:t>, in press)</a:t>
            </a:r>
          </a:p>
          <a:p>
            <a:pPr lvl="1">
              <a:lnSpc>
                <a:spcPct val="85000"/>
              </a:lnSpc>
            </a:pPr>
            <a:endParaRPr lang="en-US" sz="2000" i="1" dirty="0" smtClean="0"/>
          </a:p>
          <a:p>
            <a:pPr>
              <a:lnSpc>
                <a:spcPct val="85000"/>
              </a:lnSpc>
            </a:pPr>
            <a:r>
              <a:rPr lang="en-US" sz="2400" dirty="0" smtClean="0"/>
              <a:t>We will continue to develop this “regional connections” framework</a:t>
            </a:r>
          </a:p>
          <a:p>
            <a:pPr lvl="1">
              <a:lnSpc>
                <a:spcPct val="85000"/>
              </a:lnSpc>
            </a:pPr>
            <a:r>
              <a:rPr lang="en-US" sz="2000" i="1" dirty="0" smtClean="0"/>
              <a:t>Include data from other programs</a:t>
            </a:r>
          </a:p>
          <a:p>
            <a:pPr lvl="1">
              <a:lnSpc>
                <a:spcPct val="85000"/>
              </a:lnSpc>
            </a:pPr>
            <a:r>
              <a:rPr lang="en-US" sz="2000" i="1" dirty="0" smtClean="0"/>
              <a:t>Repeat analyses as data resources grow</a:t>
            </a:r>
          </a:p>
          <a:p>
            <a:pPr lvl="1">
              <a:lnSpc>
                <a:spcPct val="85000"/>
              </a:lnSpc>
            </a:pPr>
            <a:r>
              <a:rPr lang="en-US" sz="2000" i="1" dirty="0" smtClean="0"/>
              <a:t>Continue to develop mechanistic models that explore environmental impacts on specific stages or linkages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Acknowledgements</a:t>
            </a:r>
            <a:endParaRPr lang="en-US" dirty="0"/>
          </a:p>
        </p:txBody>
      </p:sp>
      <p:sp>
        <p:nvSpPr>
          <p:cNvPr id="3" name="Content Placeholder 2"/>
          <p:cNvSpPr>
            <a:spLocks noGrp="1"/>
          </p:cNvSpPr>
          <p:nvPr>
            <p:ph idx="1"/>
          </p:nvPr>
        </p:nvSpPr>
        <p:spPr>
          <a:xfrm>
            <a:off x="304800" y="1295400"/>
            <a:ext cx="3733800" cy="1905000"/>
          </a:xfrm>
        </p:spPr>
        <p:txBody>
          <a:bodyPr>
            <a:normAutofit/>
          </a:bodyPr>
          <a:lstStyle/>
          <a:p>
            <a:r>
              <a:rPr lang="en-US" sz="2800" dirty="0" smtClean="0"/>
              <a:t>All members of </a:t>
            </a:r>
            <a:r>
              <a:rPr lang="en-US" sz="2800" dirty="0" err="1" smtClean="0"/>
              <a:t>MonarchNet</a:t>
            </a:r>
            <a:endParaRPr lang="en-US" sz="2800" dirty="0" smtClean="0"/>
          </a:p>
          <a:p>
            <a:r>
              <a:rPr lang="en-US" sz="2800" dirty="0" smtClean="0"/>
              <a:t>NCEAS monarch working group</a:t>
            </a:r>
            <a:endParaRPr lang="en-US" sz="2800" dirty="0"/>
          </a:p>
        </p:txBody>
      </p:sp>
      <p:pic>
        <p:nvPicPr>
          <p:cNvPr id="56322" name="Picture 2" descr="http://monarchnet.uga.edu/About/NCEAS-Group-April-2010.jpg"/>
          <p:cNvPicPr>
            <a:picLocks noChangeAspect="1" noChangeArrowheads="1"/>
          </p:cNvPicPr>
          <p:nvPr/>
        </p:nvPicPr>
        <p:blipFill>
          <a:blip r:embed="rId2" cstate="print"/>
          <a:srcRect/>
          <a:stretch>
            <a:fillRect/>
          </a:stretch>
        </p:blipFill>
        <p:spPr bwMode="auto">
          <a:xfrm>
            <a:off x="304800" y="3352800"/>
            <a:ext cx="3429000" cy="2366011"/>
          </a:xfrm>
          <a:prstGeom prst="rect">
            <a:avLst/>
          </a:prstGeom>
          <a:noFill/>
        </p:spPr>
      </p:pic>
      <p:pic>
        <p:nvPicPr>
          <p:cNvPr id="56324" name="Picture 4" descr="http://monarchnet.uga.edu/About/Steering-Committee-June-09b.jpg"/>
          <p:cNvPicPr>
            <a:picLocks noChangeAspect="1" noChangeArrowheads="1"/>
          </p:cNvPicPr>
          <p:nvPr/>
        </p:nvPicPr>
        <p:blipFill>
          <a:blip r:embed="rId3" cstate="print"/>
          <a:srcRect/>
          <a:stretch>
            <a:fillRect/>
          </a:stretch>
        </p:blipFill>
        <p:spPr bwMode="auto">
          <a:xfrm>
            <a:off x="3962400" y="1219200"/>
            <a:ext cx="3238500" cy="2325243"/>
          </a:xfrm>
          <a:prstGeom prst="rect">
            <a:avLst/>
          </a:prstGeom>
          <a:noFill/>
        </p:spPr>
      </p:pic>
      <p:pic>
        <p:nvPicPr>
          <p:cNvPr id="6" name="Picture 2"/>
          <p:cNvPicPr>
            <a:picLocks noChangeAspect="1" noChangeArrowheads="1"/>
          </p:cNvPicPr>
          <p:nvPr/>
        </p:nvPicPr>
        <p:blipFill>
          <a:blip r:embed="rId4" cstate="print"/>
          <a:srcRect l="54054" t="26000" r="14653" b="14000"/>
          <a:stretch>
            <a:fillRect/>
          </a:stretch>
        </p:blipFill>
        <p:spPr bwMode="auto">
          <a:xfrm>
            <a:off x="4038600" y="3962400"/>
            <a:ext cx="1905000" cy="2282878"/>
          </a:xfrm>
          <a:prstGeom prst="rect">
            <a:avLst/>
          </a:prstGeom>
          <a:noFill/>
          <a:ln w="9525">
            <a:noFill/>
            <a:miter lim="800000"/>
            <a:headEnd/>
            <a:tailEnd/>
          </a:ln>
        </p:spPr>
      </p:pic>
      <p:sp>
        <p:nvSpPr>
          <p:cNvPr id="7" name="Content Placeholder 2"/>
          <p:cNvSpPr txBox="1">
            <a:spLocks/>
          </p:cNvSpPr>
          <p:nvPr/>
        </p:nvSpPr>
        <p:spPr>
          <a:xfrm>
            <a:off x="6019800" y="3810000"/>
            <a:ext cx="2895600" cy="2438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Program coordinators</a:t>
            </a:r>
            <a:r>
              <a:rPr kumimoji="0" lang="en-US" sz="2400" b="0" i="0" u="none" strike="noStrike" kern="1200" cap="none" spc="0" normalizeH="0" noProof="0" dirty="0" smtClean="0">
                <a:ln>
                  <a:noFill/>
                </a:ln>
                <a:solidFill>
                  <a:schemeClr val="tx1"/>
                </a:solidFill>
                <a:effectLst/>
                <a:uLnTx/>
                <a:uFillTx/>
                <a:latin typeface="+mn-lt"/>
                <a:ea typeface="+mn-ea"/>
                <a:cs typeface="+mn-cs"/>
              </a:rPr>
              <a:t> and the thousands of volunteers!!!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u="sng" baseline="0" dirty="0" smtClean="0"/>
              <a:t>Funding</a:t>
            </a:r>
            <a:r>
              <a:rPr lang="en-US" sz="2400" baseline="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Monarch Joint Venture</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baseline="0" dirty="0" smtClean="0"/>
              <a:t>CEC</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SESYNC</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8229600" cy="792162"/>
          </a:xfrm>
        </p:spPr>
        <p:txBody>
          <a:bodyPr>
            <a:normAutofit fontScale="90000"/>
          </a:bodyPr>
          <a:lstStyle/>
          <a:p>
            <a:r>
              <a:rPr lang="en-US" sz="3600" smtClean="0"/>
              <a:t>Results:  Winter counts are related to the previous summer </a:t>
            </a:r>
            <a:r>
              <a:rPr lang="en-US" sz="2800" i="1" smtClean="0"/>
              <a:t>(but not vice-versa)</a:t>
            </a:r>
          </a:p>
        </p:txBody>
      </p:sp>
      <p:graphicFrame>
        <p:nvGraphicFramePr>
          <p:cNvPr id="17410" name="Object 2"/>
          <p:cNvGraphicFramePr>
            <a:graphicFrameLocks noChangeAspect="1"/>
          </p:cNvGraphicFramePr>
          <p:nvPr>
            <p:ph sz="half" idx="2"/>
          </p:nvPr>
        </p:nvGraphicFramePr>
        <p:xfrm>
          <a:off x="25400" y="2357438"/>
          <a:ext cx="4495800" cy="3109912"/>
        </p:xfrm>
        <a:graphic>
          <a:graphicData uri="http://schemas.openxmlformats.org/presentationml/2006/ole">
            <p:oleObj spid="_x0000_s55298" name="Chart" r:id="rId4" imgW="4695708" imgH="3247949" progId="Excel.Sheet.8">
              <p:embed/>
            </p:oleObj>
          </a:graphicData>
        </a:graphic>
      </p:graphicFrame>
      <p:graphicFrame>
        <p:nvGraphicFramePr>
          <p:cNvPr id="17411" name="Object 3"/>
          <p:cNvGraphicFramePr>
            <a:graphicFrameLocks noChangeAspect="1"/>
          </p:cNvGraphicFramePr>
          <p:nvPr>
            <p:ph sz="half" idx="1"/>
          </p:nvPr>
        </p:nvGraphicFramePr>
        <p:xfrm>
          <a:off x="4572000" y="2362200"/>
          <a:ext cx="4343400" cy="3073400"/>
        </p:xfrm>
        <a:graphic>
          <a:graphicData uri="http://schemas.openxmlformats.org/presentationml/2006/ole">
            <p:oleObj spid="_x0000_s55299" name="Chart" r:id="rId5" imgW="4695708" imgH="3247949" progId="Excel.Sheet.8">
              <p:embed/>
            </p:oleObj>
          </a:graphicData>
        </a:graphic>
      </p:graphicFrame>
      <p:sp>
        <p:nvSpPr>
          <p:cNvPr id="17413" name="Text Box 5"/>
          <p:cNvSpPr txBox="1">
            <a:spLocks noChangeArrowheads="1"/>
          </p:cNvSpPr>
          <p:nvPr/>
        </p:nvSpPr>
        <p:spPr bwMode="auto">
          <a:xfrm>
            <a:off x="765175" y="5578475"/>
            <a:ext cx="2339975" cy="738188"/>
          </a:xfrm>
          <a:prstGeom prst="rect">
            <a:avLst/>
          </a:prstGeom>
          <a:noFill/>
          <a:ln w="9525">
            <a:noFill/>
            <a:miter lim="800000"/>
            <a:headEnd/>
            <a:tailEnd/>
          </a:ln>
        </p:spPr>
        <p:txBody>
          <a:bodyPr wrap="none">
            <a:spAutoFit/>
          </a:bodyPr>
          <a:lstStyle/>
          <a:p>
            <a:r>
              <a:rPr lang="en-US" sz="1400" b="1"/>
              <a:t>Illinois: r = 0.72, p = 0.005</a:t>
            </a:r>
          </a:p>
          <a:p>
            <a:r>
              <a:rPr lang="en-US" sz="1400" b="1"/>
              <a:t>Ohio: r = 0.80, p = 0.009</a:t>
            </a:r>
          </a:p>
          <a:p>
            <a:r>
              <a:rPr lang="en-US" sz="1400" b="1"/>
              <a:t>4July: r = 0.38, p = 0.21*</a:t>
            </a:r>
          </a:p>
        </p:txBody>
      </p:sp>
      <p:sp>
        <p:nvSpPr>
          <p:cNvPr id="17414" name="Text Box 6"/>
          <p:cNvSpPr txBox="1">
            <a:spLocks noChangeArrowheads="1"/>
          </p:cNvSpPr>
          <p:nvPr/>
        </p:nvSpPr>
        <p:spPr bwMode="auto">
          <a:xfrm>
            <a:off x="5791200" y="5562600"/>
            <a:ext cx="2241550" cy="738188"/>
          </a:xfrm>
          <a:prstGeom prst="rect">
            <a:avLst/>
          </a:prstGeom>
          <a:noFill/>
          <a:ln w="9525">
            <a:noFill/>
            <a:miter lim="800000"/>
            <a:headEnd/>
            <a:tailEnd/>
          </a:ln>
        </p:spPr>
        <p:txBody>
          <a:bodyPr wrap="none">
            <a:spAutoFit/>
          </a:bodyPr>
          <a:lstStyle/>
          <a:p>
            <a:r>
              <a:rPr lang="en-US" sz="1400" b="1"/>
              <a:t>Illinois: r = 0.13, p = 0.68</a:t>
            </a:r>
          </a:p>
          <a:p>
            <a:r>
              <a:rPr lang="en-US" sz="1400" b="1"/>
              <a:t>Ohio: r = 0.08, p = 0.83</a:t>
            </a:r>
          </a:p>
          <a:p>
            <a:r>
              <a:rPr lang="en-US" sz="1400" b="1"/>
              <a:t>4July: r = 0.17, p = 0.60</a:t>
            </a:r>
          </a:p>
        </p:txBody>
      </p:sp>
      <p:sp>
        <p:nvSpPr>
          <p:cNvPr id="17415" name="Text Box 7"/>
          <p:cNvSpPr txBox="1">
            <a:spLocks noChangeArrowheads="1"/>
          </p:cNvSpPr>
          <p:nvPr/>
        </p:nvSpPr>
        <p:spPr bwMode="auto">
          <a:xfrm>
            <a:off x="174625" y="6362700"/>
            <a:ext cx="8045450" cy="366713"/>
          </a:xfrm>
          <a:prstGeom prst="rect">
            <a:avLst/>
          </a:prstGeom>
          <a:noFill/>
          <a:ln w="9525">
            <a:noFill/>
            <a:miter lim="800000"/>
            <a:headEnd/>
            <a:tailEnd/>
          </a:ln>
        </p:spPr>
        <p:txBody>
          <a:bodyPr wrap="none">
            <a:spAutoFit/>
          </a:bodyPr>
          <a:lstStyle/>
          <a:p>
            <a:r>
              <a:rPr lang="en-US" b="1"/>
              <a:t>*Data can be expanded to their full range and for the full 30 years of winter data</a:t>
            </a:r>
          </a:p>
        </p:txBody>
      </p:sp>
      <p:grpSp>
        <p:nvGrpSpPr>
          <p:cNvPr id="2" name="Group 17"/>
          <p:cNvGrpSpPr>
            <a:grpSpLocks/>
          </p:cNvGrpSpPr>
          <p:nvPr/>
        </p:nvGrpSpPr>
        <p:grpSpPr bwMode="auto">
          <a:xfrm>
            <a:off x="1905000" y="1447800"/>
            <a:ext cx="1143000" cy="1295400"/>
            <a:chOff x="990600" y="1371600"/>
            <a:chExt cx="1512888" cy="1461067"/>
          </a:xfrm>
        </p:grpSpPr>
        <p:cxnSp>
          <p:nvCxnSpPr>
            <p:cNvPr id="17421" name="AutoShape 31"/>
            <p:cNvCxnSpPr>
              <a:cxnSpLocks noChangeShapeType="1"/>
              <a:stCxn id="17422" idx="3"/>
              <a:endCxn id="17423" idx="3"/>
            </p:cNvCxnSpPr>
            <p:nvPr/>
          </p:nvCxnSpPr>
          <p:spPr bwMode="auto">
            <a:xfrm flipH="1">
              <a:off x="2446448" y="1571655"/>
              <a:ext cx="57040" cy="1137902"/>
            </a:xfrm>
            <a:prstGeom prst="curvedConnector3">
              <a:avLst>
                <a:gd name="adj1" fmla="val -400773"/>
              </a:avLst>
            </a:prstGeom>
            <a:noFill/>
            <a:ln w="25400">
              <a:solidFill>
                <a:schemeClr val="tx1"/>
              </a:solidFill>
              <a:round/>
              <a:headEnd/>
              <a:tailEnd type="triangle" w="med" len="med"/>
            </a:ln>
          </p:spPr>
        </p:cxnSp>
        <p:sp>
          <p:nvSpPr>
            <p:cNvPr id="17422" name="Text Box 10"/>
            <p:cNvSpPr txBox="1">
              <a:spLocks noChangeArrowheads="1"/>
            </p:cNvSpPr>
            <p:nvPr/>
          </p:nvSpPr>
          <p:spPr bwMode="auto">
            <a:xfrm>
              <a:off x="1575546" y="1371600"/>
              <a:ext cx="927942" cy="400110"/>
            </a:xfrm>
            <a:prstGeom prst="rect">
              <a:avLst/>
            </a:prstGeom>
            <a:solidFill>
              <a:srgbClr val="FFCC00"/>
            </a:solidFill>
            <a:ln w="9525">
              <a:noFill/>
              <a:miter lim="800000"/>
              <a:headEnd/>
              <a:tailEnd/>
            </a:ln>
          </p:spPr>
          <p:txBody>
            <a:bodyPr>
              <a:spAutoFit/>
            </a:bodyPr>
            <a:lstStyle/>
            <a:p>
              <a:pPr algn="ctr"/>
              <a:r>
                <a:rPr lang="en-US" sz="1000" b="1"/>
                <a:t>Gen 2-4 adults</a:t>
              </a:r>
            </a:p>
          </p:txBody>
        </p:sp>
        <p:sp>
          <p:nvSpPr>
            <p:cNvPr id="17423" name="Text Box 13"/>
            <p:cNvSpPr txBox="1">
              <a:spLocks noChangeArrowheads="1"/>
            </p:cNvSpPr>
            <p:nvPr/>
          </p:nvSpPr>
          <p:spPr bwMode="auto">
            <a:xfrm>
              <a:off x="990600" y="2586446"/>
              <a:ext cx="1455848" cy="246221"/>
            </a:xfrm>
            <a:prstGeom prst="rect">
              <a:avLst/>
            </a:prstGeom>
            <a:solidFill>
              <a:srgbClr val="FFCC00"/>
            </a:solidFill>
            <a:ln w="9525">
              <a:noFill/>
              <a:miter lim="800000"/>
              <a:headEnd/>
              <a:tailEnd/>
            </a:ln>
          </p:spPr>
          <p:txBody>
            <a:bodyPr wrap="none">
              <a:spAutoFit/>
            </a:bodyPr>
            <a:lstStyle/>
            <a:p>
              <a:r>
                <a:rPr lang="en-US" sz="1000" b="1"/>
                <a:t>Overwintering adults</a:t>
              </a:r>
            </a:p>
          </p:txBody>
        </p:sp>
      </p:grpSp>
      <p:grpSp>
        <p:nvGrpSpPr>
          <p:cNvPr id="3" name="Group 18"/>
          <p:cNvGrpSpPr>
            <a:grpSpLocks/>
          </p:cNvGrpSpPr>
          <p:nvPr/>
        </p:nvGrpSpPr>
        <p:grpSpPr bwMode="auto">
          <a:xfrm>
            <a:off x="6248400" y="1295400"/>
            <a:ext cx="1512888" cy="1460500"/>
            <a:chOff x="6248400" y="1295400"/>
            <a:chExt cx="1512888" cy="1461067"/>
          </a:xfrm>
        </p:grpSpPr>
        <p:sp>
          <p:nvSpPr>
            <p:cNvPr id="17418" name="Text Box 10"/>
            <p:cNvSpPr txBox="1">
              <a:spLocks noChangeArrowheads="1"/>
            </p:cNvSpPr>
            <p:nvPr/>
          </p:nvSpPr>
          <p:spPr bwMode="auto">
            <a:xfrm>
              <a:off x="6833346" y="1295400"/>
              <a:ext cx="927942" cy="400110"/>
            </a:xfrm>
            <a:prstGeom prst="rect">
              <a:avLst/>
            </a:prstGeom>
            <a:solidFill>
              <a:srgbClr val="FFCC00"/>
            </a:solidFill>
            <a:ln w="9525">
              <a:noFill/>
              <a:miter lim="800000"/>
              <a:headEnd/>
              <a:tailEnd/>
            </a:ln>
          </p:spPr>
          <p:txBody>
            <a:bodyPr>
              <a:spAutoFit/>
            </a:bodyPr>
            <a:lstStyle/>
            <a:p>
              <a:pPr algn="ctr"/>
              <a:r>
                <a:rPr lang="en-US" sz="1000" b="1"/>
                <a:t>Gen 2-4 adults</a:t>
              </a:r>
            </a:p>
          </p:txBody>
        </p:sp>
        <p:sp>
          <p:nvSpPr>
            <p:cNvPr id="17419" name="Text Box 13"/>
            <p:cNvSpPr txBox="1">
              <a:spLocks noChangeArrowheads="1"/>
            </p:cNvSpPr>
            <p:nvPr/>
          </p:nvSpPr>
          <p:spPr bwMode="auto">
            <a:xfrm>
              <a:off x="6248400" y="2510246"/>
              <a:ext cx="1455848" cy="246221"/>
            </a:xfrm>
            <a:prstGeom prst="rect">
              <a:avLst/>
            </a:prstGeom>
            <a:solidFill>
              <a:srgbClr val="FFCC00"/>
            </a:solidFill>
            <a:ln w="9525">
              <a:noFill/>
              <a:miter lim="800000"/>
              <a:headEnd/>
              <a:tailEnd/>
            </a:ln>
          </p:spPr>
          <p:txBody>
            <a:bodyPr wrap="none">
              <a:spAutoFit/>
            </a:bodyPr>
            <a:lstStyle/>
            <a:p>
              <a:r>
                <a:rPr lang="en-US" sz="1000" b="1"/>
                <a:t>Overwintering adults</a:t>
              </a:r>
            </a:p>
          </p:txBody>
        </p:sp>
        <p:cxnSp>
          <p:nvCxnSpPr>
            <p:cNvPr id="17420" name="AutoShape 37"/>
            <p:cNvCxnSpPr>
              <a:cxnSpLocks noChangeShapeType="1"/>
              <a:stCxn id="17419" idx="1"/>
              <a:endCxn id="17418" idx="1"/>
            </p:cNvCxnSpPr>
            <p:nvPr/>
          </p:nvCxnSpPr>
          <p:spPr bwMode="auto">
            <a:xfrm rot="10800000" flipH="1">
              <a:off x="6248400" y="1495455"/>
              <a:ext cx="584946" cy="1137902"/>
            </a:xfrm>
            <a:prstGeom prst="curvedConnector3">
              <a:avLst>
                <a:gd name="adj1" fmla="val -39079"/>
              </a:avLst>
            </a:prstGeom>
            <a:noFill/>
            <a:ln w="25400">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600" y="152400"/>
            <a:ext cx="8686800" cy="1143000"/>
          </a:xfrm>
        </p:spPr>
        <p:txBody>
          <a:bodyPr>
            <a:noAutofit/>
          </a:bodyPr>
          <a:lstStyle/>
          <a:p>
            <a:pPr>
              <a:lnSpc>
                <a:spcPct val="80000"/>
              </a:lnSpc>
            </a:pPr>
            <a:r>
              <a:rPr lang="en-US" dirty="0" smtClean="0"/>
              <a:t>Two main questions</a:t>
            </a:r>
            <a:endParaRPr lang="en-US" dirty="0"/>
          </a:p>
        </p:txBody>
      </p:sp>
      <p:grpSp>
        <p:nvGrpSpPr>
          <p:cNvPr id="2" name="Group 11"/>
          <p:cNvGrpSpPr>
            <a:grpSpLocks/>
          </p:cNvGrpSpPr>
          <p:nvPr/>
        </p:nvGrpSpPr>
        <p:grpSpPr bwMode="auto">
          <a:xfrm>
            <a:off x="68304" y="1424111"/>
            <a:ext cx="4576353" cy="3884985"/>
            <a:chOff x="288" y="1201"/>
            <a:chExt cx="2544" cy="2465"/>
          </a:xfrm>
        </p:grpSpPr>
        <p:pic>
          <p:nvPicPr>
            <p:cNvPr id="13" name="Picture 5" descr="SPRGMIG no words"/>
            <p:cNvPicPr>
              <a:picLocks noChangeAspect="1" noChangeArrowheads="1"/>
            </p:cNvPicPr>
            <p:nvPr/>
          </p:nvPicPr>
          <p:blipFill>
            <a:blip r:embed="rId2" cstate="print"/>
            <a:srcRect/>
            <a:stretch>
              <a:fillRect/>
            </a:stretch>
          </p:blipFill>
          <p:spPr bwMode="auto">
            <a:xfrm>
              <a:off x="288" y="1201"/>
              <a:ext cx="2544" cy="2465"/>
            </a:xfrm>
            <a:prstGeom prst="rect">
              <a:avLst/>
            </a:prstGeom>
            <a:noFill/>
            <a:ln w="9525">
              <a:noFill/>
              <a:miter lim="800000"/>
              <a:headEnd/>
              <a:tailEnd/>
            </a:ln>
          </p:spPr>
        </p:pic>
        <p:sp>
          <p:nvSpPr>
            <p:cNvPr id="14" name="Line 10"/>
            <p:cNvSpPr>
              <a:spLocks noChangeShapeType="1"/>
            </p:cNvSpPr>
            <p:nvPr/>
          </p:nvSpPr>
          <p:spPr bwMode="auto">
            <a:xfrm flipH="1" flipV="1">
              <a:off x="864" y="2544"/>
              <a:ext cx="192" cy="432"/>
            </a:xfrm>
            <a:prstGeom prst="line">
              <a:avLst/>
            </a:prstGeom>
            <a:noFill/>
            <a:ln w="28575">
              <a:solidFill>
                <a:schemeClr val="tx1"/>
              </a:solidFill>
              <a:prstDash val="sysDot"/>
              <a:round/>
              <a:headEnd/>
              <a:tailEnd type="triangle" w="lg" len="med"/>
            </a:ln>
          </p:spPr>
          <p:txBody>
            <a:bodyPr/>
            <a:lstStyle/>
            <a:p>
              <a:endParaRPr lang="en-US" sz="1400"/>
            </a:p>
          </p:txBody>
        </p:sp>
      </p:grpSp>
      <p:sp>
        <p:nvSpPr>
          <p:cNvPr id="7" name="Curved Down Arrow 6"/>
          <p:cNvSpPr/>
          <p:nvPr/>
        </p:nvSpPr>
        <p:spPr>
          <a:xfrm rot="5400000">
            <a:off x="3719806" y="3305215"/>
            <a:ext cx="2759749" cy="773440"/>
          </a:xfrm>
          <a:prstGeom prst="curvedDown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9" name="TextBox 8"/>
          <p:cNvSpPr txBox="1"/>
          <p:nvPr/>
        </p:nvSpPr>
        <p:spPr>
          <a:xfrm>
            <a:off x="954947" y="4702693"/>
            <a:ext cx="1527187" cy="647751"/>
          </a:xfrm>
          <a:prstGeom prst="rect">
            <a:avLst/>
          </a:prstGeom>
          <a:solidFill>
            <a:schemeClr val="bg1">
              <a:alpha val="65000"/>
            </a:schemeClr>
          </a:solidFill>
        </p:spPr>
        <p:txBody>
          <a:bodyPr wrap="none">
            <a:spAutoFit/>
          </a:bodyPr>
          <a:lstStyle/>
          <a:p>
            <a:pPr>
              <a:defRPr/>
            </a:pPr>
            <a:r>
              <a:rPr lang="en-US" sz="1600" dirty="0">
                <a:effectLst>
                  <a:outerShdw blurRad="38100" dist="38100" dir="2700000" algn="tl">
                    <a:srgbClr val="000000">
                      <a:alpha val="43137"/>
                    </a:srgbClr>
                  </a:outerShdw>
                </a:effectLst>
              </a:rPr>
              <a:t>Stage 1: </a:t>
            </a:r>
            <a:endParaRPr lang="en-US" sz="1600" dirty="0" smtClean="0">
              <a:effectLst>
                <a:outerShdw blurRad="38100" dist="38100" dir="2700000" algn="tl">
                  <a:srgbClr val="000000">
                    <a:alpha val="43137"/>
                  </a:srgbClr>
                </a:outerShdw>
              </a:effectLst>
            </a:endParaRPr>
          </a:p>
          <a:p>
            <a:pPr>
              <a:defRPr/>
            </a:pPr>
            <a:r>
              <a:rPr lang="en-US" sz="1600" dirty="0" smtClean="0">
                <a:effectLst>
                  <a:outerShdw blurRad="38100" dist="38100" dir="2700000" algn="tl">
                    <a:srgbClr val="000000">
                      <a:alpha val="43137"/>
                    </a:srgbClr>
                  </a:outerShdw>
                </a:effectLst>
              </a:rPr>
              <a:t>Overwintering</a:t>
            </a:r>
            <a:endParaRPr lang="en-US" sz="1600" dirty="0">
              <a:effectLst>
                <a:outerShdw blurRad="38100" dist="38100" dir="2700000" algn="tl">
                  <a:srgbClr val="000000">
                    <a:alpha val="43137"/>
                  </a:srgbClr>
                </a:outerShdw>
              </a:effectLst>
            </a:endParaRPr>
          </a:p>
        </p:txBody>
      </p:sp>
      <p:sp>
        <p:nvSpPr>
          <p:cNvPr id="10" name="TextBox 9"/>
          <p:cNvSpPr txBox="1"/>
          <p:nvPr/>
        </p:nvSpPr>
        <p:spPr>
          <a:xfrm>
            <a:off x="0" y="3473226"/>
            <a:ext cx="1707594" cy="1193226"/>
          </a:xfrm>
          <a:prstGeom prst="rect">
            <a:avLst/>
          </a:prstGeom>
          <a:solidFill>
            <a:schemeClr val="bg1">
              <a:alpha val="72000"/>
            </a:schemeClr>
          </a:solidFill>
        </p:spPr>
        <p:txBody>
          <a:bodyPr wrap="square">
            <a:spAutoFit/>
          </a:bodyPr>
          <a:lstStyle/>
          <a:p>
            <a:pPr>
              <a:defRPr/>
            </a:pPr>
            <a:r>
              <a:rPr lang="en-US" sz="1600" dirty="0">
                <a:effectLst>
                  <a:outerShdw blurRad="38100" dist="38100" dir="2700000" algn="tl">
                    <a:srgbClr val="000000">
                      <a:alpha val="43137"/>
                    </a:srgbClr>
                  </a:outerShdw>
                </a:effectLst>
              </a:rPr>
              <a:t>Stage 2: </a:t>
            </a:r>
            <a:endParaRPr lang="en-US" sz="1600" dirty="0" smtClean="0">
              <a:effectLst>
                <a:outerShdw blurRad="38100" dist="38100" dir="2700000" algn="tl">
                  <a:srgbClr val="000000">
                    <a:alpha val="43137"/>
                  </a:srgbClr>
                </a:outerShdw>
              </a:effectLst>
            </a:endParaRPr>
          </a:p>
          <a:p>
            <a:pPr>
              <a:defRPr/>
            </a:pPr>
            <a:r>
              <a:rPr lang="en-US" sz="1600" dirty="0" smtClean="0">
                <a:effectLst>
                  <a:outerShdw blurRad="38100" dist="38100" dir="2700000" algn="tl">
                    <a:srgbClr val="000000">
                      <a:alpha val="43137"/>
                    </a:srgbClr>
                  </a:outerShdw>
                </a:effectLst>
              </a:rPr>
              <a:t>Spring migration and breeding</a:t>
            </a:r>
            <a:endParaRPr lang="en-US" sz="1600" dirty="0">
              <a:effectLst>
                <a:outerShdw blurRad="38100" dist="38100" dir="2700000" algn="tl">
                  <a:srgbClr val="000000">
                    <a:alpha val="43137"/>
                  </a:srgbClr>
                </a:outerShdw>
              </a:effectLst>
            </a:endParaRPr>
          </a:p>
        </p:txBody>
      </p:sp>
      <p:sp>
        <p:nvSpPr>
          <p:cNvPr id="11" name="TextBox 10"/>
          <p:cNvSpPr txBox="1"/>
          <p:nvPr/>
        </p:nvSpPr>
        <p:spPr>
          <a:xfrm>
            <a:off x="1844202" y="2038845"/>
            <a:ext cx="2458936" cy="647751"/>
          </a:xfrm>
          <a:prstGeom prst="rect">
            <a:avLst/>
          </a:prstGeom>
          <a:solidFill>
            <a:schemeClr val="bg1">
              <a:alpha val="76000"/>
            </a:schemeClr>
          </a:solidFill>
        </p:spPr>
        <p:txBody>
          <a:bodyPr wrap="square">
            <a:spAutoFit/>
          </a:bodyPr>
          <a:lstStyle/>
          <a:p>
            <a:pPr>
              <a:defRPr/>
            </a:pPr>
            <a:r>
              <a:rPr lang="en-US" sz="1600" dirty="0">
                <a:effectLst>
                  <a:outerShdw blurRad="38100" dist="38100" dir="2700000" algn="tl">
                    <a:srgbClr val="000000">
                      <a:alpha val="43137"/>
                    </a:srgbClr>
                  </a:outerShdw>
                </a:effectLst>
              </a:rPr>
              <a:t>Stage 3: Summer </a:t>
            </a:r>
            <a:r>
              <a:rPr lang="en-US" sz="1600" dirty="0" smtClean="0">
                <a:effectLst>
                  <a:outerShdw blurRad="38100" dist="38100" dir="2700000" algn="tl">
                    <a:srgbClr val="000000">
                      <a:alpha val="43137"/>
                    </a:srgbClr>
                  </a:outerShdw>
                </a:effectLst>
              </a:rPr>
              <a:t>expansion and breeding</a:t>
            </a:r>
            <a:endParaRPr lang="en-US" sz="1600" dirty="0">
              <a:effectLst>
                <a:outerShdw blurRad="38100" dist="38100" dir="2700000" algn="tl">
                  <a:srgbClr val="000000">
                    <a:alpha val="43137"/>
                  </a:srgbClr>
                </a:outerShdw>
              </a:effectLst>
            </a:endParaRPr>
          </a:p>
        </p:txBody>
      </p:sp>
      <p:sp>
        <p:nvSpPr>
          <p:cNvPr id="12" name="TextBox 11"/>
          <p:cNvSpPr txBox="1"/>
          <p:nvPr/>
        </p:nvSpPr>
        <p:spPr>
          <a:xfrm>
            <a:off x="3825012" y="3200010"/>
            <a:ext cx="1454103" cy="647751"/>
          </a:xfrm>
          <a:prstGeom prst="rect">
            <a:avLst/>
          </a:prstGeom>
          <a:noFill/>
        </p:spPr>
        <p:txBody>
          <a:bodyPr wrap="none">
            <a:spAutoFit/>
          </a:bodyPr>
          <a:lstStyle/>
          <a:p>
            <a:pPr>
              <a:defRPr/>
            </a:pPr>
            <a:r>
              <a:rPr lang="en-US" sz="1600" dirty="0">
                <a:effectLst>
                  <a:outerShdw blurRad="38100" dist="38100" dir="2700000" algn="tl">
                    <a:srgbClr val="000000">
                      <a:alpha val="43137"/>
                    </a:srgbClr>
                  </a:outerShdw>
                </a:effectLst>
              </a:rPr>
              <a:t>Stage 4: </a:t>
            </a:r>
            <a:endParaRPr lang="en-US" sz="1600" dirty="0" smtClean="0">
              <a:effectLst>
                <a:outerShdw blurRad="38100" dist="38100" dir="2700000" algn="tl">
                  <a:srgbClr val="000000">
                    <a:alpha val="43137"/>
                  </a:srgbClr>
                </a:outerShdw>
              </a:effectLst>
            </a:endParaRPr>
          </a:p>
          <a:p>
            <a:pPr>
              <a:defRPr/>
            </a:pPr>
            <a:r>
              <a:rPr lang="en-US" sz="1600" dirty="0" smtClean="0">
                <a:effectLst>
                  <a:outerShdw blurRad="38100" dist="38100" dir="2700000" algn="tl">
                    <a:srgbClr val="000000">
                      <a:alpha val="43137"/>
                    </a:srgbClr>
                  </a:outerShdw>
                </a:effectLst>
              </a:rPr>
              <a:t>Fall </a:t>
            </a:r>
            <a:r>
              <a:rPr lang="en-US" sz="1600" dirty="0">
                <a:effectLst>
                  <a:outerShdw blurRad="38100" dist="38100" dir="2700000" algn="tl">
                    <a:srgbClr val="000000">
                      <a:alpha val="43137"/>
                    </a:srgbClr>
                  </a:outerShdw>
                </a:effectLst>
              </a:rPr>
              <a:t>migration</a:t>
            </a:r>
          </a:p>
        </p:txBody>
      </p:sp>
      <p:pic>
        <p:nvPicPr>
          <p:cNvPr id="19" name="Picture 5" descr="monarchs stone harbor 4"/>
          <p:cNvPicPr>
            <a:picLocks noChangeAspect="1" noChangeArrowheads="1"/>
          </p:cNvPicPr>
          <p:nvPr/>
        </p:nvPicPr>
        <p:blipFill>
          <a:blip r:embed="rId3" cstate="print"/>
          <a:srcRect t="11111" r="20987" b="11111"/>
          <a:stretch>
            <a:fillRect/>
          </a:stretch>
        </p:blipFill>
        <p:spPr bwMode="auto">
          <a:xfrm>
            <a:off x="4508050" y="1219200"/>
            <a:ext cx="966214" cy="1016019"/>
          </a:xfrm>
          <a:prstGeom prst="rect">
            <a:avLst/>
          </a:prstGeom>
          <a:noFill/>
          <a:ln w="9525">
            <a:noFill/>
            <a:miter lim="800000"/>
            <a:headEnd/>
            <a:tailEnd/>
          </a:ln>
        </p:spPr>
      </p:pic>
      <p:pic>
        <p:nvPicPr>
          <p:cNvPr id="20" name="Picture 6" descr="fifth-eating"/>
          <p:cNvPicPr>
            <a:picLocks noChangeAspect="1" noChangeArrowheads="1"/>
          </p:cNvPicPr>
          <p:nvPr/>
        </p:nvPicPr>
        <p:blipFill>
          <a:blip r:embed="rId4" cstate="print"/>
          <a:srcRect l="29381" r="27319" b="20850"/>
          <a:stretch>
            <a:fillRect/>
          </a:stretch>
        </p:blipFill>
        <p:spPr bwMode="auto">
          <a:xfrm>
            <a:off x="887949" y="2790187"/>
            <a:ext cx="801147" cy="747073"/>
          </a:xfrm>
          <a:prstGeom prst="rect">
            <a:avLst/>
          </a:prstGeom>
          <a:noFill/>
          <a:ln w="9525">
            <a:noFill/>
            <a:miter lim="800000"/>
            <a:headEnd/>
            <a:tailEnd/>
          </a:ln>
        </p:spPr>
      </p:pic>
      <p:pic>
        <p:nvPicPr>
          <p:cNvPr id="21" name="Picture 7" descr="overwintering-cluster"/>
          <p:cNvPicPr>
            <a:picLocks noChangeAspect="1" noChangeArrowheads="1"/>
          </p:cNvPicPr>
          <p:nvPr/>
        </p:nvPicPr>
        <p:blipFill>
          <a:blip r:embed="rId5" cstate="print"/>
          <a:srcRect r="58368" b="48666"/>
          <a:stretch>
            <a:fillRect/>
          </a:stretch>
        </p:blipFill>
        <p:spPr bwMode="auto">
          <a:xfrm>
            <a:off x="2390632" y="4429478"/>
            <a:ext cx="1161164" cy="1528866"/>
          </a:xfrm>
          <a:prstGeom prst="rect">
            <a:avLst/>
          </a:prstGeom>
          <a:noFill/>
          <a:ln w="9525">
            <a:noFill/>
            <a:miter lim="800000"/>
            <a:headEnd/>
            <a:tailEnd/>
          </a:ln>
        </p:spPr>
      </p:pic>
      <p:pic>
        <p:nvPicPr>
          <p:cNvPr id="22" name="Picture 8" descr="egg"/>
          <p:cNvPicPr>
            <a:picLocks noChangeAspect="1" noChangeArrowheads="1"/>
          </p:cNvPicPr>
          <p:nvPr/>
        </p:nvPicPr>
        <p:blipFill>
          <a:blip r:embed="rId6" cstate="print"/>
          <a:srcRect l="17999" t="7538" r="19600" b="10934"/>
          <a:stretch>
            <a:fillRect/>
          </a:stretch>
        </p:blipFill>
        <p:spPr bwMode="auto">
          <a:xfrm>
            <a:off x="136608" y="2926795"/>
            <a:ext cx="539315" cy="532200"/>
          </a:xfrm>
          <a:prstGeom prst="rect">
            <a:avLst/>
          </a:prstGeom>
          <a:noFill/>
          <a:ln w="9525">
            <a:noFill/>
            <a:miter lim="800000"/>
            <a:headEnd/>
            <a:tailEnd/>
          </a:ln>
        </p:spPr>
      </p:pic>
      <p:pic>
        <p:nvPicPr>
          <p:cNvPr id="23" name="Picture 17" descr="mating-pair"/>
          <p:cNvPicPr>
            <a:picLocks noChangeAspect="1" noChangeArrowheads="1"/>
          </p:cNvPicPr>
          <p:nvPr/>
        </p:nvPicPr>
        <p:blipFill>
          <a:blip r:embed="rId7" cstate="print"/>
          <a:srcRect l="10526"/>
          <a:stretch>
            <a:fillRect/>
          </a:stretch>
        </p:blipFill>
        <p:spPr bwMode="auto">
          <a:xfrm>
            <a:off x="273215" y="1424111"/>
            <a:ext cx="1229468" cy="825330"/>
          </a:xfrm>
          <a:prstGeom prst="rect">
            <a:avLst/>
          </a:prstGeom>
          <a:noFill/>
          <a:ln w="9525">
            <a:noFill/>
            <a:miter lim="800000"/>
            <a:headEnd/>
            <a:tailEnd/>
          </a:ln>
        </p:spPr>
      </p:pic>
      <p:sp>
        <p:nvSpPr>
          <p:cNvPr id="25" name="TextBox 24"/>
          <p:cNvSpPr txBox="1"/>
          <p:nvPr/>
        </p:nvSpPr>
        <p:spPr>
          <a:xfrm>
            <a:off x="5562600" y="1752600"/>
            <a:ext cx="3200400" cy="3477875"/>
          </a:xfrm>
          <a:prstGeom prst="rect">
            <a:avLst/>
          </a:prstGeom>
          <a:noFill/>
        </p:spPr>
        <p:txBody>
          <a:bodyPr wrap="square" rtlCol="0">
            <a:spAutoFit/>
          </a:bodyPr>
          <a:lstStyle/>
          <a:p>
            <a:pPr>
              <a:buFont typeface="Arial" pitchFamily="34" charset="0"/>
              <a:buChar char="•"/>
            </a:pPr>
            <a:r>
              <a:rPr lang="en-US" sz="2000" i="1" dirty="0" smtClean="0"/>
              <a:t>REGIONAL CONNECTIONS ANALYSIS: How do dynamics in one phase of the migratory cycle influence dynamics in subsequent phases?</a:t>
            </a:r>
          </a:p>
          <a:p>
            <a:pPr>
              <a:buFont typeface="Arial" pitchFamily="34" charset="0"/>
              <a:buChar char="•"/>
            </a:pPr>
            <a:r>
              <a:rPr lang="en-US" sz="2000" i="1" dirty="0" smtClean="0"/>
              <a:t> CLIMATE ANALYSIS: How much do environmental factors influence the connection between these phases?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nSpc>
                <a:spcPct val="80000"/>
              </a:lnSpc>
            </a:pPr>
            <a:r>
              <a:rPr lang="en-US" sz="3600" dirty="0" smtClean="0"/>
              <a:t>Monarch Net: </a:t>
            </a:r>
            <a:br>
              <a:rPr lang="en-US" sz="3600" dirty="0" smtClean="0"/>
            </a:br>
            <a:r>
              <a:rPr lang="en-US" sz="3600" dirty="0" smtClean="0"/>
              <a:t>A network of monarch monitoring groups</a:t>
            </a:r>
            <a:endParaRPr lang="en-US" sz="3600" dirty="0"/>
          </a:p>
        </p:txBody>
      </p:sp>
      <p:pic>
        <p:nvPicPr>
          <p:cNvPr id="4" name="Picture 4"/>
          <p:cNvPicPr>
            <a:picLocks noChangeAspect="1" noChangeArrowheads="1"/>
          </p:cNvPicPr>
          <p:nvPr/>
        </p:nvPicPr>
        <p:blipFill>
          <a:blip r:embed="rId2" cstate="print"/>
          <a:srcRect l="51928" t="521" r="11719" b="11458"/>
          <a:stretch>
            <a:fillRect/>
          </a:stretch>
        </p:blipFill>
        <p:spPr bwMode="auto">
          <a:xfrm>
            <a:off x="1828800" y="1295400"/>
            <a:ext cx="5595257" cy="4885502"/>
          </a:xfrm>
          <a:prstGeom prst="rect">
            <a:avLst/>
          </a:prstGeom>
          <a:noFill/>
          <a:ln w="9525">
            <a:noFill/>
            <a:miter lim="800000"/>
            <a:headEnd/>
            <a:tailEnd/>
          </a:ln>
        </p:spPr>
      </p:pic>
      <p:sp>
        <p:nvSpPr>
          <p:cNvPr id="5" name="TextBox 4"/>
          <p:cNvSpPr txBox="1"/>
          <p:nvPr/>
        </p:nvSpPr>
        <p:spPr>
          <a:xfrm>
            <a:off x="381000" y="6324600"/>
            <a:ext cx="7597080" cy="369332"/>
          </a:xfrm>
          <a:prstGeom prst="rect">
            <a:avLst/>
          </a:prstGeom>
          <a:noFill/>
        </p:spPr>
        <p:txBody>
          <a:bodyPr wrap="none" rtlCol="0">
            <a:spAutoFit/>
          </a:bodyPr>
          <a:lstStyle/>
          <a:p>
            <a:r>
              <a:rPr lang="en-US" dirty="0" smtClean="0"/>
              <a:t>For more information, see </a:t>
            </a:r>
            <a:r>
              <a:rPr lang="en-US" b="1" u="sng" dirty="0" smtClean="0">
                <a:solidFill>
                  <a:srgbClr val="0070C0"/>
                </a:solidFill>
              </a:rPr>
              <a:t>monarchnet.org</a:t>
            </a:r>
            <a:r>
              <a:rPr lang="en-US" dirty="0" smtClean="0"/>
              <a:t> and the Butterfly Monitoring Poster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p:cNvCxnSpPr>
            <a:stCxn id="70" idx="1"/>
            <a:endCxn id="52233" idx="3"/>
          </p:cNvCxnSpPr>
          <p:nvPr/>
        </p:nvCxnSpPr>
        <p:spPr>
          <a:xfrm flipH="1">
            <a:off x="6848789" y="3886099"/>
            <a:ext cx="390211" cy="77786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226" name="Rectangle 4"/>
          <p:cNvSpPr>
            <a:spLocks noGrp="1" noChangeArrowheads="1"/>
          </p:cNvSpPr>
          <p:nvPr>
            <p:ph type="title"/>
          </p:nvPr>
        </p:nvSpPr>
        <p:spPr>
          <a:xfrm>
            <a:off x="457200" y="152400"/>
            <a:ext cx="8229600" cy="1143000"/>
          </a:xfrm>
        </p:spPr>
        <p:txBody>
          <a:bodyPr>
            <a:normAutofit fontScale="90000"/>
          </a:bodyPr>
          <a:lstStyle/>
          <a:p>
            <a:pPr eaLnBrk="1" hangingPunct="1"/>
            <a:r>
              <a:rPr lang="en-US" sz="4000" dirty="0" smtClean="0"/>
              <a:t>How can we track dynamics through each life stage?</a:t>
            </a:r>
          </a:p>
        </p:txBody>
      </p:sp>
      <p:sp>
        <p:nvSpPr>
          <p:cNvPr id="60" name="Text Box 13"/>
          <p:cNvSpPr txBox="1">
            <a:spLocks noChangeArrowheads="1"/>
          </p:cNvSpPr>
          <p:nvPr/>
        </p:nvSpPr>
        <p:spPr bwMode="auto">
          <a:xfrm>
            <a:off x="3024554" y="6231653"/>
            <a:ext cx="2233246" cy="307777"/>
          </a:xfrm>
          <a:prstGeom prst="rect">
            <a:avLst/>
          </a:prstGeom>
          <a:solidFill>
            <a:srgbClr val="FFCC00"/>
          </a:solidFill>
          <a:ln w="19050">
            <a:solidFill>
              <a:schemeClr val="tx1"/>
            </a:solidFill>
            <a:miter lim="800000"/>
            <a:headEnd/>
            <a:tailEnd/>
          </a:ln>
        </p:spPr>
        <p:txBody>
          <a:bodyPr wrap="square">
            <a:spAutoFit/>
          </a:bodyPr>
          <a:lstStyle/>
          <a:p>
            <a:r>
              <a:rPr lang="en-US" sz="1400" b="1" dirty="0" smtClean="0"/>
              <a:t>Surviving overwinter adults</a:t>
            </a:r>
            <a:endParaRPr lang="en-US" sz="1400" b="1" dirty="0"/>
          </a:p>
        </p:txBody>
      </p:sp>
      <p:sp>
        <p:nvSpPr>
          <p:cNvPr id="52227" name="Text Box 6"/>
          <p:cNvSpPr txBox="1">
            <a:spLocks noChangeArrowheads="1"/>
          </p:cNvSpPr>
          <p:nvPr/>
        </p:nvSpPr>
        <p:spPr bwMode="auto">
          <a:xfrm>
            <a:off x="2286000" y="2209800"/>
            <a:ext cx="1081238" cy="287484"/>
          </a:xfrm>
          <a:prstGeom prst="rect">
            <a:avLst/>
          </a:prstGeom>
          <a:solidFill>
            <a:srgbClr val="E0E3BB"/>
          </a:solidFill>
          <a:ln w="19050">
            <a:solidFill>
              <a:schemeClr val="tx1"/>
            </a:solidFill>
            <a:miter lim="800000"/>
            <a:headEnd/>
            <a:tailEnd/>
          </a:ln>
        </p:spPr>
        <p:txBody>
          <a:bodyPr wrap="none">
            <a:spAutoFit/>
          </a:bodyPr>
          <a:lstStyle/>
          <a:p>
            <a:r>
              <a:rPr lang="en-US" sz="1400" b="1" dirty="0"/>
              <a:t>Gen </a:t>
            </a:r>
            <a:r>
              <a:rPr lang="en-US" sz="1400" b="1" dirty="0" smtClean="0"/>
              <a:t>3/4 </a:t>
            </a:r>
            <a:r>
              <a:rPr lang="en-US" sz="1400" b="1" dirty="0"/>
              <a:t>eggs</a:t>
            </a:r>
          </a:p>
        </p:txBody>
      </p:sp>
      <p:sp>
        <p:nvSpPr>
          <p:cNvPr id="52228" name="Text Box 7"/>
          <p:cNvSpPr txBox="1">
            <a:spLocks noChangeArrowheads="1"/>
          </p:cNvSpPr>
          <p:nvPr/>
        </p:nvSpPr>
        <p:spPr bwMode="auto">
          <a:xfrm>
            <a:off x="4448070" y="2815213"/>
            <a:ext cx="1042428" cy="287484"/>
          </a:xfrm>
          <a:prstGeom prst="rect">
            <a:avLst/>
          </a:prstGeom>
          <a:solidFill>
            <a:srgbClr val="FFCC00"/>
          </a:solidFill>
          <a:ln w="19050">
            <a:solidFill>
              <a:schemeClr val="tx1"/>
            </a:solidFill>
            <a:miter lim="800000"/>
            <a:headEnd/>
            <a:tailEnd/>
          </a:ln>
        </p:spPr>
        <p:txBody>
          <a:bodyPr wrap="none">
            <a:spAutoFit/>
          </a:bodyPr>
          <a:lstStyle/>
          <a:p>
            <a:r>
              <a:rPr lang="en-US" sz="1400" b="1" dirty="0"/>
              <a:t>Gen </a:t>
            </a:r>
            <a:r>
              <a:rPr lang="en-US" sz="1400" b="1" dirty="0" smtClean="0"/>
              <a:t>2 </a:t>
            </a:r>
            <a:r>
              <a:rPr lang="en-US" sz="1400" b="1" dirty="0"/>
              <a:t>adults</a:t>
            </a:r>
          </a:p>
        </p:txBody>
      </p:sp>
      <p:sp>
        <p:nvSpPr>
          <p:cNvPr id="52229" name="Text Box 8"/>
          <p:cNvSpPr txBox="1">
            <a:spLocks noChangeArrowheads="1"/>
          </p:cNvSpPr>
          <p:nvPr/>
        </p:nvSpPr>
        <p:spPr bwMode="auto">
          <a:xfrm>
            <a:off x="2209800" y="3048000"/>
            <a:ext cx="1063189" cy="284703"/>
          </a:xfrm>
          <a:prstGeom prst="rect">
            <a:avLst/>
          </a:prstGeom>
          <a:solidFill>
            <a:srgbClr val="E0E3BB"/>
          </a:solidFill>
          <a:ln w="19050">
            <a:solidFill>
              <a:schemeClr val="tx1"/>
            </a:solidFill>
            <a:miter lim="800000"/>
            <a:headEnd/>
            <a:tailEnd/>
          </a:ln>
        </p:spPr>
        <p:txBody>
          <a:bodyPr wrap="none">
            <a:spAutoFit/>
          </a:bodyPr>
          <a:lstStyle/>
          <a:p>
            <a:r>
              <a:rPr lang="en-US" sz="1400" b="1"/>
              <a:t>Gen 2 eggs</a:t>
            </a:r>
          </a:p>
        </p:txBody>
      </p:sp>
      <p:sp>
        <p:nvSpPr>
          <p:cNvPr id="52230" name="Text Box 9"/>
          <p:cNvSpPr txBox="1">
            <a:spLocks noChangeArrowheads="1"/>
          </p:cNvSpPr>
          <p:nvPr/>
        </p:nvSpPr>
        <p:spPr bwMode="auto">
          <a:xfrm>
            <a:off x="2383971" y="4381081"/>
            <a:ext cx="924020" cy="287484"/>
          </a:xfrm>
          <a:prstGeom prst="rect">
            <a:avLst/>
          </a:prstGeom>
          <a:solidFill>
            <a:srgbClr val="E0E3BB"/>
          </a:solidFill>
          <a:ln w="19050">
            <a:solidFill>
              <a:schemeClr val="tx1"/>
            </a:solidFill>
            <a:miter lim="800000"/>
            <a:headEnd/>
            <a:tailEnd/>
          </a:ln>
        </p:spPr>
        <p:txBody>
          <a:bodyPr wrap="none">
            <a:spAutoFit/>
          </a:bodyPr>
          <a:lstStyle/>
          <a:p>
            <a:r>
              <a:rPr lang="en-US" sz="1400" b="1" dirty="0"/>
              <a:t>Gen </a:t>
            </a:r>
            <a:r>
              <a:rPr lang="en-US" sz="1400" b="1" dirty="0" smtClean="0"/>
              <a:t>1 </a:t>
            </a:r>
            <a:r>
              <a:rPr lang="en-US" sz="1400" b="1" dirty="0"/>
              <a:t>eggs</a:t>
            </a:r>
          </a:p>
        </p:txBody>
      </p:sp>
      <p:sp>
        <p:nvSpPr>
          <p:cNvPr id="52231" name="Text Box 10"/>
          <p:cNvSpPr txBox="1">
            <a:spLocks noChangeArrowheads="1"/>
          </p:cNvSpPr>
          <p:nvPr/>
        </p:nvSpPr>
        <p:spPr bwMode="auto">
          <a:xfrm>
            <a:off x="4376895" y="3740499"/>
            <a:ext cx="1319718" cy="284703"/>
          </a:xfrm>
          <a:prstGeom prst="rect">
            <a:avLst/>
          </a:prstGeom>
          <a:solidFill>
            <a:srgbClr val="FFCC00"/>
          </a:solidFill>
          <a:ln w="19050">
            <a:solidFill>
              <a:schemeClr val="tx1"/>
            </a:solidFill>
            <a:miter lim="800000"/>
            <a:headEnd/>
            <a:tailEnd/>
          </a:ln>
        </p:spPr>
        <p:txBody>
          <a:bodyPr>
            <a:spAutoFit/>
          </a:bodyPr>
          <a:lstStyle/>
          <a:p>
            <a:r>
              <a:rPr lang="en-US" sz="1400" b="1" dirty="0"/>
              <a:t>Gen </a:t>
            </a:r>
            <a:r>
              <a:rPr lang="en-US" sz="1400" b="1" dirty="0" smtClean="0"/>
              <a:t>1 </a:t>
            </a:r>
            <a:r>
              <a:rPr lang="en-US" sz="1400" b="1" dirty="0"/>
              <a:t>adults</a:t>
            </a:r>
          </a:p>
        </p:txBody>
      </p:sp>
      <p:sp>
        <p:nvSpPr>
          <p:cNvPr id="52232" name="Text Box 11"/>
          <p:cNvSpPr txBox="1">
            <a:spLocks noChangeArrowheads="1"/>
          </p:cNvSpPr>
          <p:nvPr/>
        </p:nvSpPr>
        <p:spPr bwMode="auto">
          <a:xfrm>
            <a:off x="4448070" y="1818752"/>
            <a:ext cx="1301924" cy="284703"/>
          </a:xfrm>
          <a:prstGeom prst="rect">
            <a:avLst/>
          </a:prstGeom>
          <a:solidFill>
            <a:srgbClr val="FFCC00"/>
          </a:solidFill>
          <a:ln w="19050">
            <a:solidFill>
              <a:schemeClr val="tx1"/>
            </a:solidFill>
            <a:miter lim="800000"/>
            <a:headEnd/>
            <a:tailEnd/>
          </a:ln>
        </p:spPr>
        <p:txBody>
          <a:bodyPr wrap="none">
            <a:spAutoFit/>
          </a:bodyPr>
          <a:lstStyle/>
          <a:p>
            <a:r>
              <a:rPr lang="en-US" sz="1400" b="1"/>
              <a:t>Gen 3/4 adults</a:t>
            </a:r>
          </a:p>
        </p:txBody>
      </p:sp>
      <p:sp>
        <p:nvSpPr>
          <p:cNvPr id="52233" name="Text Box 12"/>
          <p:cNvSpPr txBox="1">
            <a:spLocks noChangeArrowheads="1"/>
          </p:cNvSpPr>
          <p:nvPr/>
        </p:nvSpPr>
        <p:spPr bwMode="auto">
          <a:xfrm>
            <a:off x="5638800" y="4419600"/>
            <a:ext cx="1209989" cy="488722"/>
          </a:xfrm>
          <a:prstGeom prst="rect">
            <a:avLst/>
          </a:prstGeom>
          <a:solidFill>
            <a:srgbClr val="FFCC00"/>
          </a:solidFill>
          <a:ln w="19050">
            <a:solidFill>
              <a:schemeClr val="tx1"/>
            </a:solidFill>
            <a:miter lim="800000"/>
            <a:headEnd/>
            <a:tailEnd/>
          </a:ln>
        </p:spPr>
        <p:txBody>
          <a:bodyPr wrap="square">
            <a:spAutoFit/>
          </a:bodyPr>
          <a:lstStyle/>
          <a:p>
            <a:r>
              <a:rPr lang="en-US" sz="1400" b="1" dirty="0"/>
              <a:t>Migrants going south</a:t>
            </a:r>
          </a:p>
        </p:txBody>
      </p:sp>
      <p:cxnSp>
        <p:nvCxnSpPr>
          <p:cNvPr id="52237" name="AutoShape 22"/>
          <p:cNvCxnSpPr>
            <a:cxnSpLocks noChangeShapeType="1"/>
            <a:stCxn id="52229" idx="3"/>
          </p:cNvCxnSpPr>
          <p:nvPr/>
        </p:nvCxnSpPr>
        <p:spPr bwMode="auto">
          <a:xfrm>
            <a:off x="3272989" y="3190352"/>
            <a:ext cx="994211" cy="695848"/>
          </a:xfrm>
          <a:prstGeom prst="curvedConnector3">
            <a:avLst>
              <a:gd name="adj1" fmla="val 50000"/>
            </a:avLst>
          </a:prstGeom>
          <a:noFill/>
          <a:ln w="19050">
            <a:solidFill>
              <a:schemeClr val="tx1"/>
            </a:solidFill>
            <a:round/>
            <a:headEnd type="stealth"/>
            <a:tailEnd type="none" w="med" len="med"/>
          </a:ln>
        </p:spPr>
      </p:cxnSp>
      <p:cxnSp>
        <p:nvCxnSpPr>
          <p:cNvPr id="52238" name="AutoShape 26"/>
          <p:cNvCxnSpPr>
            <a:cxnSpLocks noChangeShapeType="1"/>
            <a:stCxn id="52231" idx="1"/>
            <a:endCxn id="52230" idx="3"/>
          </p:cNvCxnSpPr>
          <p:nvPr/>
        </p:nvCxnSpPr>
        <p:spPr bwMode="auto">
          <a:xfrm rot="10800000" flipV="1">
            <a:off x="3307992" y="3882850"/>
            <a:ext cx="1068903" cy="641973"/>
          </a:xfrm>
          <a:prstGeom prst="curvedConnector3">
            <a:avLst>
              <a:gd name="adj1" fmla="val 50000"/>
            </a:avLst>
          </a:prstGeom>
          <a:noFill/>
          <a:ln w="19050">
            <a:solidFill>
              <a:schemeClr val="tx1"/>
            </a:solidFill>
            <a:round/>
            <a:headEnd type="stealth"/>
            <a:tailEnd type="none" w="med" len="med"/>
          </a:ln>
        </p:spPr>
      </p:cxnSp>
      <p:cxnSp>
        <p:nvCxnSpPr>
          <p:cNvPr id="52242" name="AutoShape 36"/>
          <p:cNvCxnSpPr>
            <a:cxnSpLocks noChangeShapeType="1"/>
            <a:stCxn id="60" idx="1"/>
            <a:endCxn id="48" idx="2"/>
          </p:cNvCxnSpPr>
          <p:nvPr/>
        </p:nvCxnSpPr>
        <p:spPr bwMode="auto">
          <a:xfrm rot="10800000">
            <a:off x="1443196" y="5704820"/>
            <a:ext cx="1581359" cy="680722"/>
          </a:xfrm>
          <a:prstGeom prst="curvedConnector2">
            <a:avLst/>
          </a:prstGeom>
          <a:noFill/>
          <a:ln w="19050">
            <a:solidFill>
              <a:schemeClr val="tx1"/>
            </a:solidFill>
            <a:round/>
            <a:headEnd/>
            <a:tailEnd type="triangle" w="med" len="med"/>
          </a:ln>
        </p:spPr>
      </p:cxnSp>
      <p:sp>
        <p:nvSpPr>
          <p:cNvPr id="22" name="Text Box 13"/>
          <p:cNvSpPr txBox="1">
            <a:spLocks noChangeArrowheads="1"/>
          </p:cNvSpPr>
          <p:nvPr/>
        </p:nvSpPr>
        <p:spPr bwMode="auto">
          <a:xfrm>
            <a:off x="3166904" y="5733422"/>
            <a:ext cx="2090895" cy="307777"/>
          </a:xfrm>
          <a:prstGeom prst="rect">
            <a:avLst/>
          </a:prstGeom>
          <a:solidFill>
            <a:srgbClr val="FFCC00"/>
          </a:solidFill>
          <a:ln w="19050">
            <a:solidFill>
              <a:schemeClr val="tx1"/>
            </a:solidFill>
            <a:miter lim="800000"/>
            <a:headEnd/>
            <a:tailEnd/>
          </a:ln>
        </p:spPr>
        <p:txBody>
          <a:bodyPr wrap="square">
            <a:spAutoFit/>
          </a:bodyPr>
          <a:lstStyle/>
          <a:p>
            <a:r>
              <a:rPr lang="en-US" sz="1400" b="1" dirty="0" smtClean="0"/>
              <a:t>Adults arriving in Mexico</a:t>
            </a:r>
            <a:endParaRPr lang="en-US" sz="1400" b="1" dirty="0"/>
          </a:p>
        </p:txBody>
      </p:sp>
      <p:cxnSp>
        <p:nvCxnSpPr>
          <p:cNvPr id="39" name="AutoShape 26"/>
          <p:cNvCxnSpPr>
            <a:cxnSpLocks noChangeShapeType="1"/>
            <a:stCxn id="52228" idx="1"/>
            <a:endCxn id="52229" idx="3"/>
          </p:cNvCxnSpPr>
          <p:nvPr/>
        </p:nvCxnSpPr>
        <p:spPr bwMode="auto">
          <a:xfrm rot="10800000" flipV="1">
            <a:off x="3272990" y="2958954"/>
            <a:ext cx="1175081" cy="231397"/>
          </a:xfrm>
          <a:prstGeom prst="curvedConnector3">
            <a:avLst>
              <a:gd name="adj1" fmla="val 50000"/>
            </a:avLst>
          </a:prstGeom>
          <a:noFill/>
          <a:ln w="19050">
            <a:solidFill>
              <a:schemeClr val="tx1"/>
            </a:solidFill>
            <a:round/>
            <a:headEnd type="stealth"/>
            <a:tailEnd type="none" w="med" len="med"/>
          </a:ln>
        </p:spPr>
      </p:cxnSp>
      <p:cxnSp>
        <p:nvCxnSpPr>
          <p:cNvPr id="42" name="AutoShape 22"/>
          <p:cNvCxnSpPr>
            <a:cxnSpLocks noChangeShapeType="1"/>
            <a:stCxn id="52227" idx="3"/>
          </p:cNvCxnSpPr>
          <p:nvPr/>
        </p:nvCxnSpPr>
        <p:spPr bwMode="auto">
          <a:xfrm>
            <a:off x="3367238" y="2353542"/>
            <a:ext cx="976162" cy="618258"/>
          </a:xfrm>
          <a:prstGeom prst="curvedConnector3">
            <a:avLst>
              <a:gd name="adj1" fmla="val 50000"/>
            </a:avLst>
          </a:prstGeom>
          <a:noFill/>
          <a:ln w="19050">
            <a:solidFill>
              <a:schemeClr val="tx1"/>
            </a:solidFill>
            <a:round/>
            <a:headEnd type="stealth"/>
            <a:tailEnd type="none" w="med" len="med"/>
          </a:ln>
        </p:spPr>
      </p:cxnSp>
      <p:cxnSp>
        <p:nvCxnSpPr>
          <p:cNvPr id="44" name="AutoShape 26"/>
          <p:cNvCxnSpPr>
            <a:cxnSpLocks noChangeShapeType="1"/>
          </p:cNvCxnSpPr>
          <p:nvPr/>
        </p:nvCxnSpPr>
        <p:spPr bwMode="auto">
          <a:xfrm rot="10800000" flipV="1">
            <a:off x="3380433" y="1961103"/>
            <a:ext cx="1068903" cy="641973"/>
          </a:xfrm>
          <a:prstGeom prst="curvedConnector3">
            <a:avLst>
              <a:gd name="adj1" fmla="val 50000"/>
            </a:avLst>
          </a:prstGeom>
          <a:noFill/>
          <a:ln w="19050">
            <a:solidFill>
              <a:schemeClr val="tx1"/>
            </a:solidFill>
            <a:round/>
            <a:headEnd type="stealth"/>
            <a:tailEnd type="none" w="med" len="med"/>
          </a:ln>
        </p:spPr>
      </p:cxnSp>
      <p:cxnSp>
        <p:nvCxnSpPr>
          <p:cNvPr id="46" name="AutoShape 36"/>
          <p:cNvCxnSpPr>
            <a:cxnSpLocks noChangeShapeType="1"/>
            <a:stCxn id="52233" idx="0"/>
            <a:endCxn id="52232" idx="3"/>
          </p:cNvCxnSpPr>
          <p:nvPr/>
        </p:nvCxnSpPr>
        <p:spPr bwMode="auto">
          <a:xfrm rot="16200000" flipV="1">
            <a:off x="4767647" y="2943451"/>
            <a:ext cx="2458496" cy="493801"/>
          </a:xfrm>
          <a:prstGeom prst="curvedConnector2">
            <a:avLst/>
          </a:prstGeom>
          <a:noFill/>
          <a:ln w="19050">
            <a:solidFill>
              <a:schemeClr val="tx1"/>
            </a:solidFill>
            <a:round/>
            <a:headEnd type="triangle"/>
            <a:tailEnd type="none" w="med" len="med"/>
          </a:ln>
        </p:spPr>
      </p:cxnSp>
      <p:cxnSp>
        <p:nvCxnSpPr>
          <p:cNvPr id="54" name="AutoShape 36"/>
          <p:cNvCxnSpPr>
            <a:cxnSpLocks noChangeShapeType="1"/>
            <a:stCxn id="22" idx="0"/>
            <a:endCxn id="52233" idx="1"/>
          </p:cNvCxnSpPr>
          <p:nvPr/>
        </p:nvCxnSpPr>
        <p:spPr bwMode="auto">
          <a:xfrm rot="5400000" flipH="1" flipV="1">
            <a:off x="4390846" y="4485468"/>
            <a:ext cx="1069461" cy="1426448"/>
          </a:xfrm>
          <a:prstGeom prst="curvedConnector2">
            <a:avLst/>
          </a:prstGeom>
          <a:noFill/>
          <a:ln w="19050">
            <a:solidFill>
              <a:schemeClr val="tx1"/>
            </a:solidFill>
            <a:round/>
            <a:headEnd type="triangle"/>
            <a:tailEnd type="none" w="med" len="med"/>
          </a:ln>
        </p:spPr>
      </p:cxnSp>
      <p:cxnSp>
        <p:nvCxnSpPr>
          <p:cNvPr id="61" name="AutoShape 36"/>
          <p:cNvCxnSpPr>
            <a:cxnSpLocks noChangeShapeType="1"/>
            <a:stCxn id="60" idx="0"/>
            <a:endCxn id="22" idx="2"/>
          </p:cNvCxnSpPr>
          <p:nvPr/>
        </p:nvCxnSpPr>
        <p:spPr bwMode="auto">
          <a:xfrm rot="5400000" flipH="1" flipV="1">
            <a:off x="4081537" y="6100839"/>
            <a:ext cx="190454" cy="71175"/>
          </a:xfrm>
          <a:prstGeom prst="curvedConnector3">
            <a:avLst>
              <a:gd name="adj1" fmla="val 50000"/>
            </a:avLst>
          </a:prstGeom>
          <a:noFill/>
          <a:ln w="19050">
            <a:solidFill>
              <a:schemeClr val="tx1"/>
            </a:solidFill>
            <a:round/>
            <a:headEnd type="triangle"/>
            <a:tailEnd type="none" w="med" len="med"/>
          </a:ln>
        </p:spPr>
      </p:cxnSp>
      <p:sp>
        <p:nvSpPr>
          <p:cNvPr id="47" name="TextBox 46"/>
          <p:cNvSpPr txBox="1"/>
          <p:nvPr/>
        </p:nvSpPr>
        <p:spPr>
          <a:xfrm>
            <a:off x="228600" y="2971800"/>
            <a:ext cx="1524000" cy="781752"/>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Monarch Larvae Monitoring Project</a:t>
            </a:r>
          </a:p>
          <a:p>
            <a:pPr algn="ctr">
              <a:lnSpc>
                <a:spcPct val="80000"/>
              </a:lnSpc>
            </a:pPr>
            <a:r>
              <a:rPr lang="en-US" sz="1400" dirty="0" smtClean="0"/>
              <a:t>started ‘99</a:t>
            </a:r>
            <a:endParaRPr lang="en-US" sz="1400" dirty="0"/>
          </a:p>
        </p:txBody>
      </p:sp>
      <p:sp>
        <p:nvSpPr>
          <p:cNvPr id="48" name="Text Box 12"/>
          <p:cNvSpPr txBox="1">
            <a:spLocks noChangeArrowheads="1"/>
          </p:cNvSpPr>
          <p:nvPr/>
        </p:nvSpPr>
        <p:spPr bwMode="auto">
          <a:xfrm>
            <a:off x="838200" y="5181600"/>
            <a:ext cx="1209989" cy="523220"/>
          </a:xfrm>
          <a:prstGeom prst="rect">
            <a:avLst/>
          </a:prstGeom>
          <a:solidFill>
            <a:srgbClr val="FFCC00"/>
          </a:solidFill>
          <a:ln w="19050">
            <a:solidFill>
              <a:schemeClr val="tx1"/>
            </a:solidFill>
            <a:miter lim="800000"/>
            <a:headEnd/>
            <a:tailEnd/>
          </a:ln>
        </p:spPr>
        <p:txBody>
          <a:bodyPr wrap="square">
            <a:spAutoFit/>
          </a:bodyPr>
          <a:lstStyle/>
          <a:p>
            <a:r>
              <a:rPr lang="en-US" sz="1400" b="1" dirty="0"/>
              <a:t>Migrants going </a:t>
            </a:r>
            <a:r>
              <a:rPr lang="en-US" sz="1400" b="1" dirty="0" smtClean="0"/>
              <a:t>north</a:t>
            </a:r>
            <a:endParaRPr lang="en-US" sz="1400" b="1" dirty="0"/>
          </a:p>
        </p:txBody>
      </p:sp>
      <p:cxnSp>
        <p:nvCxnSpPr>
          <p:cNvPr id="51" name="AutoShape 36"/>
          <p:cNvCxnSpPr>
            <a:cxnSpLocks noChangeShapeType="1"/>
            <a:stCxn id="48" idx="0"/>
            <a:endCxn id="52230" idx="1"/>
          </p:cNvCxnSpPr>
          <p:nvPr/>
        </p:nvCxnSpPr>
        <p:spPr bwMode="auto">
          <a:xfrm rot="5400000" flipH="1" flipV="1">
            <a:off x="1585195" y="4382824"/>
            <a:ext cx="656777" cy="940776"/>
          </a:xfrm>
          <a:prstGeom prst="curvedConnector2">
            <a:avLst/>
          </a:prstGeom>
          <a:noFill/>
          <a:ln w="19050">
            <a:solidFill>
              <a:schemeClr val="tx1"/>
            </a:solidFill>
            <a:round/>
            <a:headEnd/>
            <a:tailEnd type="triangle" w="med" len="med"/>
          </a:ln>
        </p:spPr>
      </p:cxnSp>
      <p:sp>
        <p:nvSpPr>
          <p:cNvPr id="70" name="TextBox 69"/>
          <p:cNvSpPr txBox="1"/>
          <p:nvPr/>
        </p:nvSpPr>
        <p:spPr>
          <a:xfrm>
            <a:off x="7239000" y="3581400"/>
            <a:ext cx="1371600" cy="609398"/>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Cape May Roosts</a:t>
            </a:r>
          </a:p>
          <a:p>
            <a:pPr algn="ctr">
              <a:lnSpc>
                <a:spcPct val="80000"/>
              </a:lnSpc>
            </a:pPr>
            <a:r>
              <a:rPr lang="en-US" sz="1400" dirty="0" smtClean="0"/>
              <a:t>started  ‘92</a:t>
            </a:r>
          </a:p>
        </p:txBody>
      </p:sp>
      <p:sp>
        <p:nvSpPr>
          <p:cNvPr id="87" name="TextBox 86"/>
          <p:cNvSpPr txBox="1"/>
          <p:nvPr/>
        </p:nvSpPr>
        <p:spPr>
          <a:xfrm>
            <a:off x="5715000" y="5990523"/>
            <a:ext cx="2362200" cy="781752"/>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WWF-Mexico</a:t>
            </a:r>
          </a:p>
          <a:p>
            <a:pPr algn="ctr">
              <a:lnSpc>
                <a:spcPct val="80000"/>
              </a:lnSpc>
              <a:buFont typeface="Arial" pitchFamily="34" charset="0"/>
              <a:buChar char="•"/>
            </a:pPr>
            <a:r>
              <a:rPr lang="en-US" sz="1400" dirty="0" smtClean="0"/>
              <a:t>started ’96</a:t>
            </a:r>
          </a:p>
          <a:p>
            <a:pPr algn="ctr">
              <a:lnSpc>
                <a:spcPct val="80000"/>
              </a:lnSpc>
              <a:buFont typeface="Arial" pitchFamily="34" charset="0"/>
              <a:buChar char="•"/>
            </a:pPr>
            <a:r>
              <a:rPr lang="en-US" sz="1400" dirty="0" smtClean="0"/>
              <a:t>started tracking overwinter mortality in 2005</a:t>
            </a:r>
            <a:endParaRPr lang="en-US" sz="1400" dirty="0"/>
          </a:p>
        </p:txBody>
      </p:sp>
      <p:cxnSp>
        <p:nvCxnSpPr>
          <p:cNvPr id="88" name="Straight Arrow Connector 87"/>
          <p:cNvCxnSpPr>
            <a:stCxn id="87" idx="1"/>
          </p:cNvCxnSpPr>
          <p:nvPr/>
        </p:nvCxnSpPr>
        <p:spPr>
          <a:xfrm flipH="1" flipV="1">
            <a:off x="5257801" y="5943600"/>
            <a:ext cx="457199" cy="437799"/>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7" idx="1"/>
            <a:endCxn id="60" idx="3"/>
          </p:cNvCxnSpPr>
          <p:nvPr/>
        </p:nvCxnSpPr>
        <p:spPr>
          <a:xfrm flipH="1">
            <a:off x="5257800" y="6381399"/>
            <a:ext cx="457200" cy="4143"/>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239000" y="1447800"/>
            <a:ext cx="1371600" cy="609398"/>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N. American </a:t>
            </a:r>
            <a:r>
              <a:rPr lang="en-US" sz="1400" b="1" u="sng" dirty="0" err="1" smtClean="0"/>
              <a:t>Bfly</a:t>
            </a:r>
            <a:r>
              <a:rPr lang="en-US" sz="1400" b="1" u="sng" dirty="0" smtClean="0"/>
              <a:t> Assoc.</a:t>
            </a:r>
          </a:p>
          <a:p>
            <a:pPr algn="ctr">
              <a:lnSpc>
                <a:spcPct val="80000"/>
              </a:lnSpc>
            </a:pPr>
            <a:r>
              <a:rPr lang="en-US" sz="1400" dirty="0" smtClean="0"/>
              <a:t>started 1975</a:t>
            </a:r>
          </a:p>
        </p:txBody>
      </p:sp>
      <p:cxnSp>
        <p:nvCxnSpPr>
          <p:cNvPr id="103" name="Straight Arrow Connector 102"/>
          <p:cNvCxnSpPr>
            <a:stCxn id="102" idx="1"/>
            <a:endCxn id="52228" idx="3"/>
          </p:cNvCxnSpPr>
          <p:nvPr/>
        </p:nvCxnSpPr>
        <p:spPr>
          <a:xfrm flipH="1">
            <a:off x="5490498" y="1752499"/>
            <a:ext cx="1748502" cy="120645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2" idx="1"/>
            <a:endCxn id="52232" idx="3"/>
          </p:cNvCxnSpPr>
          <p:nvPr/>
        </p:nvCxnSpPr>
        <p:spPr>
          <a:xfrm flipH="1">
            <a:off x="5749994" y="1752499"/>
            <a:ext cx="1489006" cy="20860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2" idx="1"/>
            <a:endCxn id="52231" idx="3"/>
          </p:cNvCxnSpPr>
          <p:nvPr/>
        </p:nvCxnSpPr>
        <p:spPr>
          <a:xfrm flipH="1">
            <a:off x="5696613" y="1752499"/>
            <a:ext cx="1542387" cy="213035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2" idx="1"/>
            <a:endCxn id="52233" idx="0"/>
          </p:cNvCxnSpPr>
          <p:nvPr/>
        </p:nvCxnSpPr>
        <p:spPr>
          <a:xfrm flipH="1">
            <a:off x="6243795" y="1752499"/>
            <a:ext cx="995205" cy="266710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47" idx="3"/>
            <a:endCxn id="52227" idx="1"/>
          </p:cNvCxnSpPr>
          <p:nvPr/>
        </p:nvCxnSpPr>
        <p:spPr>
          <a:xfrm flipV="1">
            <a:off x="1752600" y="2353542"/>
            <a:ext cx="533400" cy="100913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47" idx="3"/>
            <a:endCxn id="52229" idx="1"/>
          </p:cNvCxnSpPr>
          <p:nvPr/>
        </p:nvCxnSpPr>
        <p:spPr>
          <a:xfrm flipV="1">
            <a:off x="1752600" y="3190352"/>
            <a:ext cx="457200" cy="1723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47" idx="3"/>
            <a:endCxn id="52230" idx="1"/>
          </p:cNvCxnSpPr>
          <p:nvPr/>
        </p:nvCxnSpPr>
        <p:spPr>
          <a:xfrm>
            <a:off x="1752600" y="3362676"/>
            <a:ext cx="631371" cy="116214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Text Box 12"/>
          <p:cNvSpPr txBox="1">
            <a:spLocks noChangeArrowheads="1"/>
          </p:cNvSpPr>
          <p:nvPr/>
        </p:nvSpPr>
        <p:spPr bwMode="auto">
          <a:xfrm>
            <a:off x="3200400" y="3429001"/>
            <a:ext cx="990599" cy="307777"/>
          </a:xfrm>
          <a:prstGeom prst="rect">
            <a:avLst/>
          </a:prstGeom>
          <a:solidFill>
            <a:srgbClr val="FFCC00"/>
          </a:solidFill>
          <a:ln w="19050">
            <a:solidFill>
              <a:schemeClr val="tx1"/>
            </a:solidFill>
            <a:miter lim="800000"/>
            <a:headEnd/>
            <a:tailEnd/>
          </a:ln>
        </p:spPr>
        <p:txBody>
          <a:bodyPr wrap="square">
            <a:spAutoFit/>
          </a:bodyPr>
          <a:lstStyle/>
          <a:p>
            <a:r>
              <a:rPr lang="en-US" sz="1400" b="1" dirty="0" smtClean="0"/>
              <a:t>Expansion</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0" grpId="0" animBg="1"/>
      <p:bldP spid="87" grpId="0" animBg="1"/>
      <p:bldP spid="1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Autofit/>
          </a:bodyPr>
          <a:lstStyle/>
          <a:p>
            <a:pPr>
              <a:lnSpc>
                <a:spcPct val="85000"/>
              </a:lnSpc>
            </a:pPr>
            <a:r>
              <a:rPr lang="en-US" sz="3600" dirty="0" smtClean="0"/>
              <a:t>Understanding monarch population dynamics is critical for their conservation</a:t>
            </a:r>
            <a:endParaRPr lang="en-US" sz="3600" dirty="0"/>
          </a:p>
        </p:txBody>
      </p:sp>
      <p:sp>
        <p:nvSpPr>
          <p:cNvPr id="6" name="Content Placeholder 5"/>
          <p:cNvSpPr>
            <a:spLocks noGrp="1"/>
          </p:cNvSpPr>
          <p:nvPr>
            <p:ph idx="1"/>
          </p:nvPr>
        </p:nvSpPr>
        <p:spPr>
          <a:xfrm>
            <a:off x="304800" y="1219200"/>
            <a:ext cx="5486400" cy="4724400"/>
          </a:xfrm>
        </p:spPr>
        <p:txBody>
          <a:bodyPr>
            <a:noAutofit/>
          </a:bodyPr>
          <a:lstStyle/>
          <a:p>
            <a:pPr>
              <a:lnSpc>
                <a:spcPct val="85000"/>
              </a:lnSpc>
            </a:pPr>
            <a:r>
              <a:rPr lang="en-US" sz="2800" dirty="0" smtClean="0"/>
              <a:t>Notable patterns:</a:t>
            </a:r>
          </a:p>
          <a:p>
            <a:pPr lvl="1">
              <a:lnSpc>
                <a:spcPct val="85000"/>
              </a:lnSpc>
            </a:pPr>
            <a:r>
              <a:rPr lang="en-US" sz="2400" i="1" dirty="0" smtClean="0"/>
              <a:t>Eastern monarchs may be declining, but examining different life stages suggests different patterns</a:t>
            </a:r>
          </a:p>
          <a:p>
            <a:pPr lvl="1">
              <a:lnSpc>
                <a:spcPct val="85000"/>
              </a:lnSpc>
            </a:pPr>
            <a:r>
              <a:rPr lang="en-US" sz="2400" i="1" dirty="0" smtClean="0"/>
              <a:t>Monarch populations show large fluctuations from year to year  </a:t>
            </a:r>
          </a:p>
          <a:p>
            <a:pPr>
              <a:lnSpc>
                <a:spcPct val="85000"/>
              </a:lnSpc>
            </a:pPr>
            <a:r>
              <a:rPr lang="en-US" sz="2800" dirty="0" smtClean="0"/>
              <a:t>Underlying mechanisms</a:t>
            </a:r>
          </a:p>
          <a:p>
            <a:pPr lvl="1">
              <a:lnSpc>
                <a:spcPct val="85000"/>
              </a:lnSpc>
            </a:pPr>
            <a:r>
              <a:rPr lang="en-US" sz="2400" dirty="0" smtClean="0"/>
              <a:t>REGIONAL CONNECTIONS: </a:t>
            </a:r>
            <a:r>
              <a:rPr lang="en-US" sz="2400" i="1" dirty="0" smtClean="0"/>
              <a:t>How do dynamics in one phase of the migratory cycle influence dynamics in subsequent phases? </a:t>
            </a:r>
          </a:p>
          <a:p>
            <a:pPr lvl="1">
              <a:lnSpc>
                <a:spcPct val="85000"/>
              </a:lnSpc>
            </a:pPr>
            <a:r>
              <a:rPr lang="en-US" sz="2400" i="1" dirty="0" smtClean="0"/>
              <a:t> </a:t>
            </a:r>
            <a:r>
              <a:rPr lang="en-US" sz="2400" dirty="0" smtClean="0"/>
              <a:t>ENVIRONMENTAL INFLUENCE: </a:t>
            </a:r>
            <a:r>
              <a:rPr lang="en-US" sz="2400" i="1" dirty="0" smtClean="0"/>
              <a:t>How much do environmental factors influence the connection between these phases?</a:t>
            </a:r>
          </a:p>
          <a:p>
            <a:pPr lvl="1">
              <a:lnSpc>
                <a:spcPct val="85000"/>
              </a:lnSpc>
            </a:pPr>
            <a:endParaRPr lang="en-US" sz="2400" dirty="0"/>
          </a:p>
        </p:txBody>
      </p:sp>
      <p:grpSp>
        <p:nvGrpSpPr>
          <p:cNvPr id="3" name="Group 11"/>
          <p:cNvGrpSpPr/>
          <p:nvPr/>
        </p:nvGrpSpPr>
        <p:grpSpPr>
          <a:xfrm>
            <a:off x="6096000" y="990600"/>
            <a:ext cx="2646045" cy="5672554"/>
            <a:chOff x="5715000" y="990600"/>
            <a:chExt cx="2646045" cy="5672554"/>
          </a:xfrm>
        </p:grpSpPr>
        <p:pic>
          <p:nvPicPr>
            <p:cNvPr id="4" name="Picture 4"/>
            <p:cNvPicPr>
              <a:picLocks noChangeAspect="1" noChangeArrowheads="1"/>
            </p:cNvPicPr>
            <p:nvPr/>
          </p:nvPicPr>
          <p:blipFill>
            <a:blip r:embed="rId2" cstate="print"/>
            <a:srcRect l="63438" t="44070" r="12798" b="17405"/>
            <a:stretch>
              <a:fillRect/>
            </a:stretch>
          </p:blipFill>
          <p:spPr bwMode="auto">
            <a:xfrm>
              <a:off x="5862890" y="990600"/>
              <a:ext cx="2350265" cy="1524000"/>
            </a:xfrm>
            <a:prstGeom prst="rect">
              <a:avLst/>
            </a:prstGeom>
            <a:noFill/>
            <a:ln w="9525">
              <a:noFill/>
              <a:miter lim="800000"/>
              <a:headEnd/>
              <a:tailEnd/>
            </a:ln>
          </p:spPr>
        </p:pic>
        <p:sp>
          <p:nvSpPr>
            <p:cNvPr id="7" name="TextBox 6"/>
            <p:cNvSpPr txBox="1"/>
            <p:nvPr/>
          </p:nvSpPr>
          <p:spPr>
            <a:xfrm>
              <a:off x="5715000" y="2514600"/>
              <a:ext cx="2646045" cy="338554"/>
            </a:xfrm>
            <a:prstGeom prst="rect">
              <a:avLst/>
            </a:prstGeom>
            <a:noFill/>
          </p:spPr>
          <p:txBody>
            <a:bodyPr wrap="none" rtlCol="0">
              <a:spAutoFit/>
            </a:bodyPr>
            <a:lstStyle/>
            <a:p>
              <a:r>
                <a:rPr lang="en-US" sz="1600" dirty="0" smtClean="0"/>
                <a:t>SUMMER MONITORING DATA</a:t>
              </a:r>
              <a:endParaRPr lang="en-US" sz="1600" dirty="0"/>
            </a:p>
          </p:txBody>
        </p:sp>
        <p:pic>
          <p:nvPicPr>
            <p:cNvPr id="3074" name="Picture 2"/>
            <p:cNvPicPr>
              <a:picLocks noChangeAspect="1" noChangeArrowheads="1"/>
            </p:cNvPicPr>
            <p:nvPr/>
          </p:nvPicPr>
          <p:blipFill>
            <a:blip r:embed="rId3" cstate="print"/>
            <a:srcRect l="67500" t="46094" r="8438" b="14493"/>
            <a:stretch>
              <a:fillRect/>
            </a:stretch>
          </p:blipFill>
          <p:spPr bwMode="auto">
            <a:xfrm>
              <a:off x="5816817" y="4724400"/>
              <a:ext cx="2442411" cy="1600200"/>
            </a:xfrm>
            <a:prstGeom prst="rect">
              <a:avLst/>
            </a:prstGeom>
            <a:noFill/>
            <a:ln w="9525">
              <a:noFill/>
              <a:miter lim="800000"/>
              <a:headEnd/>
              <a:tailEnd/>
            </a:ln>
          </p:spPr>
        </p:pic>
        <p:sp>
          <p:nvSpPr>
            <p:cNvPr id="8" name="TextBox 7"/>
            <p:cNvSpPr txBox="1"/>
            <p:nvPr/>
          </p:nvSpPr>
          <p:spPr>
            <a:xfrm>
              <a:off x="5921947" y="4419600"/>
              <a:ext cx="2232150" cy="338554"/>
            </a:xfrm>
            <a:prstGeom prst="rect">
              <a:avLst/>
            </a:prstGeom>
            <a:noFill/>
          </p:spPr>
          <p:txBody>
            <a:bodyPr wrap="none" rtlCol="0">
              <a:spAutoFit/>
            </a:bodyPr>
            <a:lstStyle/>
            <a:p>
              <a:r>
                <a:rPr lang="en-US" sz="1600" dirty="0" smtClean="0"/>
                <a:t>FALL MONITORING DATA</a:t>
              </a:r>
              <a:endParaRPr lang="en-US" sz="1600" dirty="0"/>
            </a:p>
          </p:txBody>
        </p:sp>
        <p:pic>
          <p:nvPicPr>
            <p:cNvPr id="38914" name="Picture 2"/>
            <p:cNvPicPr>
              <a:picLocks noChangeAspect="1" noChangeArrowheads="1"/>
            </p:cNvPicPr>
            <p:nvPr/>
          </p:nvPicPr>
          <p:blipFill>
            <a:blip r:embed="rId4" cstate="print"/>
            <a:srcRect l="67579" t="46679" r="8671" b="14649"/>
            <a:stretch>
              <a:fillRect/>
            </a:stretch>
          </p:blipFill>
          <p:spPr bwMode="auto">
            <a:xfrm>
              <a:off x="5809586" y="2847975"/>
              <a:ext cx="2456872" cy="1600200"/>
            </a:xfrm>
            <a:prstGeom prst="rect">
              <a:avLst/>
            </a:prstGeom>
            <a:noFill/>
            <a:ln w="9525">
              <a:noFill/>
              <a:miter lim="800000"/>
              <a:headEnd/>
              <a:tailEnd/>
            </a:ln>
          </p:spPr>
        </p:pic>
        <p:sp>
          <p:nvSpPr>
            <p:cNvPr id="11" name="TextBox 10"/>
            <p:cNvSpPr txBox="1"/>
            <p:nvPr/>
          </p:nvSpPr>
          <p:spPr>
            <a:xfrm>
              <a:off x="5769502" y="6324600"/>
              <a:ext cx="2537041" cy="338554"/>
            </a:xfrm>
            <a:prstGeom prst="rect">
              <a:avLst/>
            </a:prstGeom>
            <a:noFill/>
          </p:spPr>
          <p:txBody>
            <a:bodyPr wrap="none" rtlCol="0">
              <a:spAutoFit/>
            </a:bodyPr>
            <a:lstStyle/>
            <a:p>
              <a:r>
                <a:rPr lang="en-US" sz="1600" dirty="0" smtClean="0"/>
                <a:t>WINTER MONITORING DATA</a:t>
              </a:r>
              <a:endParaRPr lang="en-US" sz="16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p:cNvCxnSpPr>
            <a:stCxn id="70" idx="1"/>
            <a:endCxn id="52233" idx="3"/>
          </p:cNvCxnSpPr>
          <p:nvPr/>
        </p:nvCxnSpPr>
        <p:spPr>
          <a:xfrm flipH="1">
            <a:off x="6848789" y="4190899"/>
            <a:ext cx="390211" cy="47306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226" name="Rectangle 4"/>
          <p:cNvSpPr>
            <a:spLocks noGrp="1" noChangeArrowheads="1"/>
          </p:cNvSpPr>
          <p:nvPr>
            <p:ph type="title"/>
          </p:nvPr>
        </p:nvSpPr>
        <p:spPr>
          <a:xfrm>
            <a:off x="457200" y="152400"/>
            <a:ext cx="8229600" cy="1143000"/>
          </a:xfrm>
        </p:spPr>
        <p:txBody>
          <a:bodyPr>
            <a:normAutofit fontScale="90000"/>
          </a:bodyPr>
          <a:lstStyle/>
          <a:p>
            <a:pPr eaLnBrk="1" hangingPunct="1"/>
            <a:r>
              <a:rPr lang="en-US" sz="4000" dirty="0" smtClean="0"/>
              <a:t>How can we track dynamics through each life stage?</a:t>
            </a:r>
          </a:p>
        </p:txBody>
      </p:sp>
      <p:sp>
        <p:nvSpPr>
          <p:cNvPr id="60" name="Text Box 13"/>
          <p:cNvSpPr txBox="1">
            <a:spLocks noChangeArrowheads="1"/>
          </p:cNvSpPr>
          <p:nvPr/>
        </p:nvSpPr>
        <p:spPr bwMode="auto">
          <a:xfrm>
            <a:off x="3024554" y="6231653"/>
            <a:ext cx="2233246" cy="307777"/>
          </a:xfrm>
          <a:prstGeom prst="rect">
            <a:avLst/>
          </a:prstGeom>
          <a:solidFill>
            <a:srgbClr val="FFCC00"/>
          </a:solidFill>
          <a:ln w="19050">
            <a:solidFill>
              <a:schemeClr val="tx1"/>
            </a:solidFill>
            <a:miter lim="800000"/>
            <a:headEnd/>
            <a:tailEnd/>
          </a:ln>
        </p:spPr>
        <p:txBody>
          <a:bodyPr wrap="square">
            <a:spAutoFit/>
          </a:bodyPr>
          <a:lstStyle/>
          <a:p>
            <a:r>
              <a:rPr lang="en-US" sz="1400" b="1" dirty="0" smtClean="0"/>
              <a:t>Surviving overwinter adults</a:t>
            </a:r>
            <a:endParaRPr lang="en-US" sz="1400" b="1" dirty="0"/>
          </a:p>
        </p:txBody>
      </p:sp>
      <p:sp>
        <p:nvSpPr>
          <p:cNvPr id="52227" name="Text Box 6"/>
          <p:cNvSpPr txBox="1">
            <a:spLocks noChangeArrowheads="1"/>
          </p:cNvSpPr>
          <p:nvPr/>
        </p:nvSpPr>
        <p:spPr bwMode="auto">
          <a:xfrm>
            <a:off x="2286000" y="2209800"/>
            <a:ext cx="1081238" cy="287484"/>
          </a:xfrm>
          <a:prstGeom prst="rect">
            <a:avLst/>
          </a:prstGeom>
          <a:solidFill>
            <a:srgbClr val="E0E3BB"/>
          </a:solidFill>
          <a:ln w="19050">
            <a:solidFill>
              <a:schemeClr val="tx1"/>
            </a:solidFill>
            <a:miter lim="800000"/>
            <a:headEnd/>
            <a:tailEnd/>
          </a:ln>
        </p:spPr>
        <p:txBody>
          <a:bodyPr wrap="none">
            <a:spAutoFit/>
          </a:bodyPr>
          <a:lstStyle/>
          <a:p>
            <a:r>
              <a:rPr lang="en-US" sz="1400" b="1" dirty="0"/>
              <a:t>Gen </a:t>
            </a:r>
            <a:r>
              <a:rPr lang="en-US" sz="1400" b="1" dirty="0" smtClean="0"/>
              <a:t>3/4 </a:t>
            </a:r>
            <a:r>
              <a:rPr lang="en-US" sz="1400" b="1" dirty="0"/>
              <a:t>eggs</a:t>
            </a:r>
          </a:p>
        </p:txBody>
      </p:sp>
      <p:sp>
        <p:nvSpPr>
          <p:cNvPr id="52228" name="Text Box 7"/>
          <p:cNvSpPr txBox="1">
            <a:spLocks noChangeArrowheads="1"/>
          </p:cNvSpPr>
          <p:nvPr/>
        </p:nvSpPr>
        <p:spPr bwMode="auto">
          <a:xfrm>
            <a:off x="4448070" y="2815213"/>
            <a:ext cx="1042428" cy="287484"/>
          </a:xfrm>
          <a:prstGeom prst="rect">
            <a:avLst/>
          </a:prstGeom>
          <a:solidFill>
            <a:srgbClr val="FFCC00"/>
          </a:solidFill>
          <a:ln w="19050">
            <a:solidFill>
              <a:schemeClr val="tx1"/>
            </a:solidFill>
            <a:miter lim="800000"/>
            <a:headEnd/>
            <a:tailEnd/>
          </a:ln>
        </p:spPr>
        <p:txBody>
          <a:bodyPr wrap="none">
            <a:spAutoFit/>
          </a:bodyPr>
          <a:lstStyle/>
          <a:p>
            <a:r>
              <a:rPr lang="en-US" sz="1400" b="1" dirty="0"/>
              <a:t>Gen </a:t>
            </a:r>
            <a:r>
              <a:rPr lang="en-US" sz="1400" b="1" dirty="0" smtClean="0"/>
              <a:t>2 </a:t>
            </a:r>
            <a:r>
              <a:rPr lang="en-US" sz="1400" b="1" dirty="0"/>
              <a:t>adults</a:t>
            </a:r>
          </a:p>
        </p:txBody>
      </p:sp>
      <p:sp>
        <p:nvSpPr>
          <p:cNvPr id="52229" name="Text Box 8"/>
          <p:cNvSpPr txBox="1">
            <a:spLocks noChangeArrowheads="1"/>
          </p:cNvSpPr>
          <p:nvPr/>
        </p:nvSpPr>
        <p:spPr bwMode="auto">
          <a:xfrm>
            <a:off x="2209800" y="3048000"/>
            <a:ext cx="1063189" cy="284703"/>
          </a:xfrm>
          <a:prstGeom prst="rect">
            <a:avLst/>
          </a:prstGeom>
          <a:solidFill>
            <a:srgbClr val="E0E3BB"/>
          </a:solidFill>
          <a:ln w="19050">
            <a:solidFill>
              <a:schemeClr val="tx1"/>
            </a:solidFill>
            <a:miter lim="800000"/>
            <a:headEnd/>
            <a:tailEnd/>
          </a:ln>
        </p:spPr>
        <p:txBody>
          <a:bodyPr wrap="none">
            <a:spAutoFit/>
          </a:bodyPr>
          <a:lstStyle/>
          <a:p>
            <a:r>
              <a:rPr lang="en-US" sz="1400" b="1"/>
              <a:t>Gen 2 eggs</a:t>
            </a:r>
          </a:p>
        </p:txBody>
      </p:sp>
      <p:sp>
        <p:nvSpPr>
          <p:cNvPr id="52230" name="Text Box 9"/>
          <p:cNvSpPr txBox="1">
            <a:spLocks noChangeArrowheads="1"/>
          </p:cNvSpPr>
          <p:nvPr/>
        </p:nvSpPr>
        <p:spPr bwMode="auto">
          <a:xfrm>
            <a:off x="2383971" y="4381081"/>
            <a:ext cx="924020" cy="287484"/>
          </a:xfrm>
          <a:prstGeom prst="rect">
            <a:avLst/>
          </a:prstGeom>
          <a:solidFill>
            <a:srgbClr val="E0E3BB"/>
          </a:solidFill>
          <a:ln w="19050">
            <a:solidFill>
              <a:schemeClr val="tx1"/>
            </a:solidFill>
            <a:miter lim="800000"/>
            <a:headEnd/>
            <a:tailEnd/>
          </a:ln>
        </p:spPr>
        <p:txBody>
          <a:bodyPr wrap="none">
            <a:spAutoFit/>
          </a:bodyPr>
          <a:lstStyle/>
          <a:p>
            <a:r>
              <a:rPr lang="en-US" sz="1400" b="1" dirty="0"/>
              <a:t>Gen </a:t>
            </a:r>
            <a:r>
              <a:rPr lang="en-US" sz="1400" b="1" dirty="0" smtClean="0"/>
              <a:t>1 </a:t>
            </a:r>
            <a:r>
              <a:rPr lang="en-US" sz="1400" b="1" dirty="0"/>
              <a:t>eggs</a:t>
            </a:r>
          </a:p>
        </p:txBody>
      </p:sp>
      <p:sp>
        <p:nvSpPr>
          <p:cNvPr id="52231" name="Text Box 10"/>
          <p:cNvSpPr txBox="1">
            <a:spLocks noChangeArrowheads="1"/>
          </p:cNvSpPr>
          <p:nvPr/>
        </p:nvSpPr>
        <p:spPr bwMode="auto">
          <a:xfrm>
            <a:off x="4376895" y="3740499"/>
            <a:ext cx="1319718" cy="284703"/>
          </a:xfrm>
          <a:prstGeom prst="rect">
            <a:avLst/>
          </a:prstGeom>
          <a:solidFill>
            <a:srgbClr val="FFCC00"/>
          </a:solidFill>
          <a:ln w="19050">
            <a:solidFill>
              <a:schemeClr val="tx1"/>
            </a:solidFill>
            <a:miter lim="800000"/>
            <a:headEnd/>
            <a:tailEnd/>
          </a:ln>
        </p:spPr>
        <p:txBody>
          <a:bodyPr>
            <a:spAutoFit/>
          </a:bodyPr>
          <a:lstStyle/>
          <a:p>
            <a:r>
              <a:rPr lang="en-US" sz="1400" b="1" dirty="0"/>
              <a:t>Gen </a:t>
            </a:r>
            <a:r>
              <a:rPr lang="en-US" sz="1400" b="1" dirty="0" smtClean="0"/>
              <a:t>1 </a:t>
            </a:r>
            <a:r>
              <a:rPr lang="en-US" sz="1400" b="1" dirty="0"/>
              <a:t>adults</a:t>
            </a:r>
          </a:p>
        </p:txBody>
      </p:sp>
      <p:sp>
        <p:nvSpPr>
          <p:cNvPr id="52232" name="Text Box 11"/>
          <p:cNvSpPr txBox="1">
            <a:spLocks noChangeArrowheads="1"/>
          </p:cNvSpPr>
          <p:nvPr/>
        </p:nvSpPr>
        <p:spPr bwMode="auto">
          <a:xfrm>
            <a:off x="4448070" y="1818752"/>
            <a:ext cx="1301924" cy="284703"/>
          </a:xfrm>
          <a:prstGeom prst="rect">
            <a:avLst/>
          </a:prstGeom>
          <a:solidFill>
            <a:srgbClr val="FFCC00"/>
          </a:solidFill>
          <a:ln w="19050">
            <a:solidFill>
              <a:schemeClr val="tx1"/>
            </a:solidFill>
            <a:miter lim="800000"/>
            <a:headEnd/>
            <a:tailEnd/>
          </a:ln>
        </p:spPr>
        <p:txBody>
          <a:bodyPr wrap="none">
            <a:spAutoFit/>
          </a:bodyPr>
          <a:lstStyle/>
          <a:p>
            <a:r>
              <a:rPr lang="en-US" sz="1400" b="1"/>
              <a:t>Gen 3/4 adults</a:t>
            </a:r>
          </a:p>
        </p:txBody>
      </p:sp>
      <p:sp>
        <p:nvSpPr>
          <p:cNvPr id="52233" name="Text Box 12"/>
          <p:cNvSpPr txBox="1">
            <a:spLocks noChangeArrowheads="1"/>
          </p:cNvSpPr>
          <p:nvPr/>
        </p:nvSpPr>
        <p:spPr bwMode="auto">
          <a:xfrm>
            <a:off x="5638800" y="4419600"/>
            <a:ext cx="1209989" cy="488722"/>
          </a:xfrm>
          <a:prstGeom prst="rect">
            <a:avLst/>
          </a:prstGeom>
          <a:solidFill>
            <a:srgbClr val="FFCC00"/>
          </a:solidFill>
          <a:ln w="19050">
            <a:solidFill>
              <a:schemeClr val="tx1"/>
            </a:solidFill>
            <a:miter lim="800000"/>
            <a:headEnd/>
            <a:tailEnd/>
          </a:ln>
        </p:spPr>
        <p:txBody>
          <a:bodyPr wrap="square">
            <a:spAutoFit/>
          </a:bodyPr>
          <a:lstStyle/>
          <a:p>
            <a:r>
              <a:rPr lang="en-US" sz="1400" b="1" dirty="0"/>
              <a:t>Migrants going south</a:t>
            </a:r>
          </a:p>
        </p:txBody>
      </p:sp>
      <p:cxnSp>
        <p:nvCxnSpPr>
          <p:cNvPr id="52237" name="AutoShape 22"/>
          <p:cNvCxnSpPr>
            <a:cxnSpLocks noChangeShapeType="1"/>
            <a:stCxn id="52229" idx="3"/>
          </p:cNvCxnSpPr>
          <p:nvPr/>
        </p:nvCxnSpPr>
        <p:spPr bwMode="auto">
          <a:xfrm>
            <a:off x="3272989" y="3190352"/>
            <a:ext cx="994211" cy="695848"/>
          </a:xfrm>
          <a:prstGeom prst="curvedConnector3">
            <a:avLst>
              <a:gd name="adj1" fmla="val 50000"/>
            </a:avLst>
          </a:prstGeom>
          <a:noFill/>
          <a:ln w="19050">
            <a:solidFill>
              <a:schemeClr val="tx1"/>
            </a:solidFill>
            <a:round/>
            <a:headEnd type="stealth"/>
            <a:tailEnd type="none" w="med" len="med"/>
          </a:ln>
        </p:spPr>
      </p:cxnSp>
      <p:cxnSp>
        <p:nvCxnSpPr>
          <p:cNvPr id="52238" name="AutoShape 26"/>
          <p:cNvCxnSpPr>
            <a:cxnSpLocks noChangeShapeType="1"/>
            <a:stCxn id="52231" idx="1"/>
            <a:endCxn id="52230" idx="3"/>
          </p:cNvCxnSpPr>
          <p:nvPr/>
        </p:nvCxnSpPr>
        <p:spPr bwMode="auto">
          <a:xfrm rot="10800000" flipV="1">
            <a:off x="3307992" y="3882850"/>
            <a:ext cx="1068903" cy="641973"/>
          </a:xfrm>
          <a:prstGeom prst="curvedConnector3">
            <a:avLst>
              <a:gd name="adj1" fmla="val 50000"/>
            </a:avLst>
          </a:prstGeom>
          <a:noFill/>
          <a:ln w="19050">
            <a:solidFill>
              <a:schemeClr val="tx1"/>
            </a:solidFill>
            <a:round/>
            <a:headEnd type="stealth"/>
            <a:tailEnd type="none" w="med" len="med"/>
          </a:ln>
        </p:spPr>
      </p:cxnSp>
      <p:cxnSp>
        <p:nvCxnSpPr>
          <p:cNvPr id="52242" name="AutoShape 36"/>
          <p:cNvCxnSpPr>
            <a:cxnSpLocks noChangeShapeType="1"/>
            <a:stCxn id="60" idx="1"/>
            <a:endCxn id="48" idx="2"/>
          </p:cNvCxnSpPr>
          <p:nvPr/>
        </p:nvCxnSpPr>
        <p:spPr bwMode="auto">
          <a:xfrm rot="10800000">
            <a:off x="1443196" y="5704820"/>
            <a:ext cx="1581359" cy="680722"/>
          </a:xfrm>
          <a:prstGeom prst="curvedConnector2">
            <a:avLst/>
          </a:prstGeom>
          <a:noFill/>
          <a:ln w="19050">
            <a:solidFill>
              <a:schemeClr val="tx1"/>
            </a:solidFill>
            <a:round/>
            <a:headEnd/>
            <a:tailEnd type="triangle" w="med" len="med"/>
          </a:ln>
        </p:spPr>
      </p:cxnSp>
      <p:sp>
        <p:nvSpPr>
          <p:cNvPr id="22" name="Text Box 13"/>
          <p:cNvSpPr txBox="1">
            <a:spLocks noChangeArrowheads="1"/>
          </p:cNvSpPr>
          <p:nvPr/>
        </p:nvSpPr>
        <p:spPr bwMode="auto">
          <a:xfrm>
            <a:off x="3166904" y="5733422"/>
            <a:ext cx="2090895" cy="307777"/>
          </a:xfrm>
          <a:prstGeom prst="rect">
            <a:avLst/>
          </a:prstGeom>
          <a:solidFill>
            <a:srgbClr val="FFCC00"/>
          </a:solidFill>
          <a:ln w="19050">
            <a:solidFill>
              <a:schemeClr val="tx1"/>
            </a:solidFill>
            <a:miter lim="800000"/>
            <a:headEnd/>
            <a:tailEnd/>
          </a:ln>
        </p:spPr>
        <p:txBody>
          <a:bodyPr wrap="square">
            <a:spAutoFit/>
          </a:bodyPr>
          <a:lstStyle/>
          <a:p>
            <a:r>
              <a:rPr lang="en-US" sz="1400" b="1" dirty="0" smtClean="0"/>
              <a:t>Adults arriving in Mexico</a:t>
            </a:r>
            <a:endParaRPr lang="en-US" sz="1400" b="1" dirty="0"/>
          </a:p>
        </p:txBody>
      </p:sp>
      <p:cxnSp>
        <p:nvCxnSpPr>
          <p:cNvPr id="39" name="AutoShape 26"/>
          <p:cNvCxnSpPr>
            <a:cxnSpLocks noChangeShapeType="1"/>
            <a:stCxn id="52228" idx="1"/>
            <a:endCxn id="52229" idx="3"/>
          </p:cNvCxnSpPr>
          <p:nvPr/>
        </p:nvCxnSpPr>
        <p:spPr bwMode="auto">
          <a:xfrm rot="10800000" flipV="1">
            <a:off x="3272990" y="2958954"/>
            <a:ext cx="1175081" cy="231397"/>
          </a:xfrm>
          <a:prstGeom prst="curvedConnector3">
            <a:avLst>
              <a:gd name="adj1" fmla="val 50000"/>
            </a:avLst>
          </a:prstGeom>
          <a:noFill/>
          <a:ln w="19050">
            <a:solidFill>
              <a:schemeClr val="tx1"/>
            </a:solidFill>
            <a:round/>
            <a:headEnd type="stealth"/>
            <a:tailEnd type="none" w="med" len="med"/>
          </a:ln>
        </p:spPr>
      </p:cxnSp>
      <p:cxnSp>
        <p:nvCxnSpPr>
          <p:cNvPr id="42" name="AutoShape 22"/>
          <p:cNvCxnSpPr>
            <a:cxnSpLocks noChangeShapeType="1"/>
            <a:stCxn id="52227" idx="3"/>
          </p:cNvCxnSpPr>
          <p:nvPr/>
        </p:nvCxnSpPr>
        <p:spPr bwMode="auto">
          <a:xfrm>
            <a:off x="3367238" y="2353542"/>
            <a:ext cx="976162" cy="618258"/>
          </a:xfrm>
          <a:prstGeom prst="curvedConnector3">
            <a:avLst>
              <a:gd name="adj1" fmla="val 50000"/>
            </a:avLst>
          </a:prstGeom>
          <a:noFill/>
          <a:ln w="19050">
            <a:solidFill>
              <a:schemeClr val="tx1"/>
            </a:solidFill>
            <a:round/>
            <a:headEnd type="stealth"/>
            <a:tailEnd type="none" w="med" len="med"/>
          </a:ln>
        </p:spPr>
      </p:cxnSp>
      <p:cxnSp>
        <p:nvCxnSpPr>
          <p:cNvPr id="44" name="AutoShape 26"/>
          <p:cNvCxnSpPr>
            <a:cxnSpLocks noChangeShapeType="1"/>
          </p:cNvCxnSpPr>
          <p:nvPr/>
        </p:nvCxnSpPr>
        <p:spPr bwMode="auto">
          <a:xfrm rot="10800000" flipV="1">
            <a:off x="3410857" y="1961102"/>
            <a:ext cx="1038480" cy="390211"/>
          </a:xfrm>
          <a:prstGeom prst="curvedConnector3">
            <a:avLst>
              <a:gd name="adj1" fmla="val 50000"/>
            </a:avLst>
          </a:prstGeom>
          <a:noFill/>
          <a:ln w="19050">
            <a:solidFill>
              <a:schemeClr val="tx1"/>
            </a:solidFill>
            <a:round/>
            <a:headEnd type="stealth"/>
            <a:tailEnd type="none" w="med" len="med"/>
          </a:ln>
        </p:spPr>
      </p:cxnSp>
      <p:cxnSp>
        <p:nvCxnSpPr>
          <p:cNvPr id="46" name="AutoShape 36"/>
          <p:cNvCxnSpPr>
            <a:cxnSpLocks noChangeShapeType="1"/>
            <a:stCxn id="52233" idx="0"/>
            <a:endCxn id="52232" idx="3"/>
          </p:cNvCxnSpPr>
          <p:nvPr/>
        </p:nvCxnSpPr>
        <p:spPr bwMode="auto">
          <a:xfrm rot="16200000" flipV="1">
            <a:off x="4767647" y="2943451"/>
            <a:ext cx="2458496" cy="493801"/>
          </a:xfrm>
          <a:prstGeom prst="curvedConnector2">
            <a:avLst/>
          </a:prstGeom>
          <a:noFill/>
          <a:ln w="19050">
            <a:solidFill>
              <a:schemeClr val="tx1"/>
            </a:solidFill>
            <a:round/>
            <a:headEnd type="triangle"/>
            <a:tailEnd type="none" w="med" len="med"/>
          </a:ln>
        </p:spPr>
      </p:cxnSp>
      <p:cxnSp>
        <p:nvCxnSpPr>
          <p:cNvPr id="54" name="AutoShape 36"/>
          <p:cNvCxnSpPr>
            <a:cxnSpLocks noChangeShapeType="1"/>
            <a:stCxn id="22" idx="0"/>
            <a:endCxn id="52233" idx="1"/>
          </p:cNvCxnSpPr>
          <p:nvPr/>
        </p:nvCxnSpPr>
        <p:spPr bwMode="auto">
          <a:xfrm rot="5400000" flipH="1" flipV="1">
            <a:off x="4390846" y="4485468"/>
            <a:ext cx="1069461" cy="1426448"/>
          </a:xfrm>
          <a:prstGeom prst="curvedConnector2">
            <a:avLst/>
          </a:prstGeom>
          <a:noFill/>
          <a:ln w="19050">
            <a:solidFill>
              <a:schemeClr val="tx1"/>
            </a:solidFill>
            <a:round/>
            <a:headEnd type="triangle"/>
            <a:tailEnd type="none" w="med" len="med"/>
          </a:ln>
        </p:spPr>
      </p:cxnSp>
      <p:cxnSp>
        <p:nvCxnSpPr>
          <p:cNvPr id="61" name="AutoShape 36"/>
          <p:cNvCxnSpPr>
            <a:cxnSpLocks noChangeShapeType="1"/>
            <a:stCxn id="60" idx="0"/>
            <a:endCxn id="22" idx="2"/>
          </p:cNvCxnSpPr>
          <p:nvPr/>
        </p:nvCxnSpPr>
        <p:spPr bwMode="auto">
          <a:xfrm rot="5400000" flipH="1" flipV="1">
            <a:off x="4081537" y="6100839"/>
            <a:ext cx="190454" cy="71175"/>
          </a:xfrm>
          <a:prstGeom prst="curvedConnector3">
            <a:avLst>
              <a:gd name="adj1" fmla="val 50000"/>
            </a:avLst>
          </a:prstGeom>
          <a:noFill/>
          <a:ln w="19050">
            <a:solidFill>
              <a:schemeClr val="tx1"/>
            </a:solidFill>
            <a:round/>
            <a:headEnd type="triangle"/>
            <a:tailEnd type="none" w="med" len="med"/>
          </a:ln>
        </p:spPr>
      </p:cxnSp>
      <p:sp>
        <p:nvSpPr>
          <p:cNvPr id="32" name="TextBox 31"/>
          <p:cNvSpPr txBox="1"/>
          <p:nvPr/>
        </p:nvSpPr>
        <p:spPr>
          <a:xfrm>
            <a:off x="2971800" y="4800600"/>
            <a:ext cx="1371600" cy="441339"/>
          </a:xfrm>
          <a:prstGeom prst="rect">
            <a:avLst/>
          </a:prstGeom>
          <a:solidFill>
            <a:schemeClr val="tx2">
              <a:lumMod val="60000"/>
              <a:lumOff val="40000"/>
            </a:schemeClr>
          </a:solidFill>
        </p:spPr>
        <p:txBody>
          <a:bodyPr wrap="square" rtlCol="0">
            <a:spAutoFit/>
          </a:bodyPr>
          <a:lstStyle/>
          <a:p>
            <a:pPr algn="ctr">
              <a:lnSpc>
                <a:spcPct val="80000"/>
              </a:lnSpc>
            </a:pPr>
            <a:r>
              <a:rPr lang="en-US" sz="1400" b="1" u="sng" dirty="0" smtClean="0"/>
              <a:t>Journey North</a:t>
            </a:r>
          </a:p>
          <a:p>
            <a:pPr algn="ctr">
              <a:lnSpc>
                <a:spcPct val="80000"/>
              </a:lnSpc>
            </a:pPr>
            <a:r>
              <a:rPr lang="en-US" sz="1400" dirty="0" smtClean="0"/>
              <a:t>started ‘99</a:t>
            </a:r>
            <a:endParaRPr lang="en-US" sz="1400" dirty="0"/>
          </a:p>
        </p:txBody>
      </p:sp>
      <p:sp>
        <p:nvSpPr>
          <p:cNvPr id="47" name="TextBox 46"/>
          <p:cNvSpPr txBox="1"/>
          <p:nvPr/>
        </p:nvSpPr>
        <p:spPr>
          <a:xfrm>
            <a:off x="228600" y="2971800"/>
            <a:ext cx="1524000" cy="781752"/>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Monarch Larvae Monitoring Project</a:t>
            </a:r>
          </a:p>
          <a:p>
            <a:pPr algn="ctr">
              <a:lnSpc>
                <a:spcPct val="80000"/>
              </a:lnSpc>
            </a:pPr>
            <a:r>
              <a:rPr lang="en-US" sz="1400" dirty="0" smtClean="0"/>
              <a:t>started ‘99</a:t>
            </a:r>
            <a:endParaRPr lang="en-US" sz="1400" dirty="0"/>
          </a:p>
        </p:txBody>
      </p:sp>
      <p:sp>
        <p:nvSpPr>
          <p:cNvPr id="48" name="Text Box 12"/>
          <p:cNvSpPr txBox="1">
            <a:spLocks noChangeArrowheads="1"/>
          </p:cNvSpPr>
          <p:nvPr/>
        </p:nvSpPr>
        <p:spPr bwMode="auto">
          <a:xfrm>
            <a:off x="838200" y="5181600"/>
            <a:ext cx="1209989" cy="523220"/>
          </a:xfrm>
          <a:prstGeom prst="rect">
            <a:avLst/>
          </a:prstGeom>
          <a:solidFill>
            <a:srgbClr val="FFCC00"/>
          </a:solidFill>
          <a:ln w="19050">
            <a:solidFill>
              <a:schemeClr val="tx1"/>
            </a:solidFill>
            <a:miter lim="800000"/>
            <a:headEnd/>
            <a:tailEnd/>
          </a:ln>
        </p:spPr>
        <p:txBody>
          <a:bodyPr wrap="square">
            <a:spAutoFit/>
          </a:bodyPr>
          <a:lstStyle/>
          <a:p>
            <a:r>
              <a:rPr lang="en-US" sz="1400" b="1" dirty="0"/>
              <a:t>Migrants going </a:t>
            </a:r>
            <a:r>
              <a:rPr lang="en-US" sz="1400" b="1" dirty="0" smtClean="0"/>
              <a:t>north</a:t>
            </a:r>
            <a:endParaRPr lang="en-US" sz="1400" b="1" dirty="0"/>
          </a:p>
        </p:txBody>
      </p:sp>
      <p:cxnSp>
        <p:nvCxnSpPr>
          <p:cNvPr id="51" name="AutoShape 36"/>
          <p:cNvCxnSpPr>
            <a:cxnSpLocks noChangeShapeType="1"/>
            <a:stCxn id="48" idx="0"/>
            <a:endCxn id="52230" idx="1"/>
          </p:cNvCxnSpPr>
          <p:nvPr/>
        </p:nvCxnSpPr>
        <p:spPr bwMode="auto">
          <a:xfrm rot="5400000" flipH="1" flipV="1">
            <a:off x="1585195" y="4382824"/>
            <a:ext cx="656777" cy="940776"/>
          </a:xfrm>
          <a:prstGeom prst="curvedConnector2">
            <a:avLst/>
          </a:prstGeom>
          <a:noFill/>
          <a:ln w="19050">
            <a:solidFill>
              <a:schemeClr val="tx1"/>
            </a:solidFill>
            <a:round/>
            <a:headEnd/>
            <a:tailEnd type="triangle" w="med" len="med"/>
          </a:ln>
        </p:spPr>
      </p:cxnSp>
      <p:cxnSp>
        <p:nvCxnSpPr>
          <p:cNvPr id="66" name="Straight Arrow Connector 65"/>
          <p:cNvCxnSpPr>
            <a:stCxn id="32" idx="0"/>
            <a:endCxn id="52231" idx="2"/>
          </p:cNvCxnSpPr>
          <p:nvPr/>
        </p:nvCxnSpPr>
        <p:spPr>
          <a:xfrm flipV="1">
            <a:off x="3657600" y="4025202"/>
            <a:ext cx="1379154" cy="77539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2" idx="1"/>
            <a:endCxn id="48" idx="3"/>
          </p:cNvCxnSpPr>
          <p:nvPr/>
        </p:nvCxnSpPr>
        <p:spPr>
          <a:xfrm flipH="1">
            <a:off x="2048189" y="5021270"/>
            <a:ext cx="923611" cy="421940"/>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239000" y="3886200"/>
            <a:ext cx="1371600" cy="609398"/>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Cape May Roosts</a:t>
            </a:r>
          </a:p>
          <a:p>
            <a:pPr algn="ctr">
              <a:lnSpc>
                <a:spcPct val="80000"/>
              </a:lnSpc>
            </a:pPr>
            <a:r>
              <a:rPr lang="en-US" sz="1400" dirty="0" smtClean="0"/>
              <a:t>started  ‘92</a:t>
            </a:r>
          </a:p>
        </p:txBody>
      </p:sp>
      <p:sp>
        <p:nvSpPr>
          <p:cNvPr id="87" name="TextBox 86"/>
          <p:cNvSpPr txBox="1"/>
          <p:nvPr/>
        </p:nvSpPr>
        <p:spPr>
          <a:xfrm>
            <a:off x="5715000" y="5990523"/>
            <a:ext cx="2362200" cy="781752"/>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WWF-Mexico</a:t>
            </a:r>
          </a:p>
          <a:p>
            <a:pPr algn="ctr">
              <a:lnSpc>
                <a:spcPct val="80000"/>
              </a:lnSpc>
              <a:buFont typeface="Arial" pitchFamily="34" charset="0"/>
              <a:buChar char="•"/>
            </a:pPr>
            <a:r>
              <a:rPr lang="en-US" sz="1400" dirty="0" smtClean="0"/>
              <a:t>started ’96</a:t>
            </a:r>
          </a:p>
          <a:p>
            <a:pPr algn="ctr">
              <a:lnSpc>
                <a:spcPct val="80000"/>
              </a:lnSpc>
              <a:buFont typeface="Arial" pitchFamily="34" charset="0"/>
              <a:buChar char="•"/>
            </a:pPr>
            <a:r>
              <a:rPr lang="en-US" sz="1400" dirty="0" smtClean="0"/>
              <a:t>started tracking overwinter mortality in 2003</a:t>
            </a:r>
            <a:endParaRPr lang="en-US" sz="1400" dirty="0"/>
          </a:p>
        </p:txBody>
      </p:sp>
      <p:cxnSp>
        <p:nvCxnSpPr>
          <p:cNvPr id="88" name="Straight Arrow Connector 87"/>
          <p:cNvCxnSpPr>
            <a:stCxn id="87" idx="1"/>
          </p:cNvCxnSpPr>
          <p:nvPr/>
        </p:nvCxnSpPr>
        <p:spPr>
          <a:xfrm flipH="1" flipV="1">
            <a:off x="5257801" y="5943600"/>
            <a:ext cx="457199" cy="437799"/>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7" idx="1"/>
            <a:endCxn id="60" idx="3"/>
          </p:cNvCxnSpPr>
          <p:nvPr/>
        </p:nvCxnSpPr>
        <p:spPr>
          <a:xfrm flipH="1">
            <a:off x="5257800" y="6381399"/>
            <a:ext cx="457200" cy="4143"/>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239000" y="1447800"/>
            <a:ext cx="1371600" cy="954107"/>
          </a:xfrm>
          <a:prstGeom prst="rect">
            <a:avLst/>
          </a:prstGeom>
          <a:solidFill>
            <a:schemeClr val="accent6">
              <a:lumMod val="75000"/>
            </a:schemeClr>
          </a:solidFill>
        </p:spPr>
        <p:txBody>
          <a:bodyPr wrap="square" rtlCol="0">
            <a:spAutoFit/>
          </a:bodyPr>
          <a:lstStyle/>
          <a:p>
            <a:pPr algn="ctr">
              <a:lnSpc>
                <a:spcPct val="80000"/>
              </a:lnSpc>
            </a:pPr>
            <a:r>
              <a:rPr lang="en-US" sz="1400" b="1" u="sng" dirty="0" smtClean="0"/>
              <a:t>N. American </a:t>
            </a:r>
            <a:r>
              <a:rPr lang="en-US" sz="1400" b="1" u="sng" dirty="0" err="1" smtClean="0"/>
              <a:t>Bfly</a:t>
            </a:r>
            <a:r>
              <a:rPr lang="en-US" sz="1400" b="1" u="sng" dirty="0" smtClean="0"/>
              <a:t> Assoc.</a:t>
            </a:r>
          </a:p>
          <a:p>
            <a:pPr algn="ctr">
              <a:lnSpc>
                <a:spcPct val="80000"/>
              </a:lnSpc>
            </a:pPr>
            <a:r>
              <a:rPr lang="en-US" sz="1400" dirty="0" smtClean="0"/>
              <a:t>started 1975</a:t>
            </a:r>
          </a:p>
          <a:p>
            <a:pPr algn="ctr">
              <a:lnSpc>
                <a:spcPct val="80000"/>
              </a:lnSpc>
            </a:pPr>
            <a:r>
              <a:rPr lang="en-US" sz="1400" b="1" u="sng" dirty="0" smtClean="0"/>
              <a:t>Ohio BMS</a:t>
            </a:r>
          </a:p>
          <a:p>
            <a:pPr algn="ctr">
              <a:lnSpc>
                <a:spcPct val="80000"/>
              </a:lnSpc>
            </a:pPr>
            <a:r>
              <a:rPr lang="en-US" sz="1400" dirty="0" smtClean="0"/>
              <a:t>started  ’96</a:t>
            </a:r>
          </a:p>
        </p:txBody>
      </p:sp>
      <p:cxnSp>
        <p:nvCxnSpPr>
          <p:cNvPr id="103" name="Straight Arrow Connector 102"/>
          <p:cNvCxnSpPr>
            <a:stCxn id="102" idx="1"/>
            <a:endCxn id="52228" idx="3"/>
          </p:cNvCxnSpPr>
          <p:nvPr/>
        </p:nvCxnSpPr>
        <p:spPr>
          <a:xfrm flipH="1">
            <a:off x="5490498" y="1924854"/>
            <a:ext cx="1748502" cy="103410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2" idx="1"/>
            <a:endCxn id="52232" idx="3"/>
          </p:cNvCxnSpPr>
          <p:nvPr/>
        </p:nvCxnSpPr>
        <p:spPr>
          <a:xfrm flipH="1">
            <a:off x="5749994" y="1924854"/>
            <a:ext cx="1489006" cy="3625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2" idx="1"/>
            <a:endCxn id="52231" idx="3"/>
          </p:cNvCxnSpPr>
          <p:nvPr/>
        </p:nvCxnSpPr>
        <p:spPr>
          <a:xfrm flipH="1">
            <a:off x="5696613" y="1924854"/>
            <a:ext cx="1542387" cy="195799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2" idx="1"/>
            <a:endCxn id="52233" idx="0"/>
          </p:cNvCxnSpPr>
          <p:nvPr/>
        </p:nvCxnSpPr>
        <p:spPr>
          <a:xfrm flipH="1">
            <a:off x="6243795" y="1924854"/>
            <a:ext cx="995205" cy="249474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47" idx="3"/>
            <a:endCxn id="52227" idx="1"/>
          </p:cNvCxnSpPr>
          <p:nvPr/>
        </p:nvCxnSpPr>
        <p:spPr>
          <a:xfrm flipV="1">
            <a:off x="1752600" y="2353542"/>
            <a:ext cx="533400" cy="100913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47" idx="3"/>
            <a:endCxn id="52229" idx="1"/>
          </p:cNvCxnSpPr>
          <p:nvPr/>
        </p:nvCxnSpPr>
        <p:spPr>
          <a:xfrm flipV="1">
            <a:off x="1752600" y="3190352"/>
            <a:ext cx="457200" cy="1723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47" idx="3"/>
            <a:endCxn id="52230" idx="1"/>
          </p:cNvCxnSpPr>
          <p:nvPr/>
        </p:nvCxnSpPr>
        <p:spPr>
          <a:xfrm>
            <a:off x="1752600" y="3362676"/>
            <a:ext cx="631371" cy="116214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7239000" y="4572000"/>
            <a:ext cx="1371600" cy="1298817"/>
          </a:xfrm>
          <a:prstGeom prst="rect">
            <a:avLst/>
          </a:prstGeom>
          <a:solidFill>
            <a:schemeClr val="tx2">
              <a:lumMod val="60000"/>
              <a:lumOff val="40000"/>
            </a:schemeClr>
          </a:solidFill>
        </p:spPr>
        <p:txBody>
          <a:bodyPr wrap="square" rtlCol="0">
            <a:spAutoFit/>
          </a:bodyPr>
          <a:lstStyle/>
          <a:p>
            <a:pPr algn="ctr">
              <a:lnSpc>
                <a:spcPct val="80000"/>
              </a:lnSpc>
            </a:pPr>
            <a:r>
              <a:rPr lang="en-US" sz="1400" b="1" u="sng" dirty="0" smtClean="0"/>
              <a:t>Journey South</a:t>
            </a:r>
          </a:p>
          <a:p>
            <a:pPr algn="ctr">
              <a:lnSpc>
                <a:spcPct val="80000"/>
              </a:lnSpc>
            </a:pPr>
            <a:r>
              <a:rPr lang="en-US" sz="1400" dirty="0" smtClean="0"/>
              <a:t>started ’99</a:t>
            </a:r>
          </a:p>
          <a:p>
            <a:pPr algn="ctr">
              <a:lnSpc>
                <a:spcPct val="80000"/>
              </a:lnSpc>
            </a:pPr>
            <a:r>
              <a:rPr lang="en-US" sz="1400" b="1" u="sng" dirty="0" smtClean="0"/>
              <a:t>Monarch Watch</a:t>
            </a:r>
          </a:p>
          <a:p>
            <a:pPr algn="ctr">
              <a:lnSpc>
                <a:spcPct val="80000"/>
              </a:lnSpc>
            </a:pPr>
            <a:r>
              <a:rPr lang="en-US" sz="1400" dirty="0" smtClean="0"/>
              <a:t>started ’92</a:t>
            </a:r>
          </a:p>
          <a:p>
            <a:pPr algn="ctr">
              <a:lnSpc>
                <a:spcPct val="80000"/>
              </a:lnSpc>
            </a:pPr>
            <a:r>
              <a:rPr lang="en-US" sz="1400" b="1" u="sng" dirty="0" smtClean="0"/>
              <a:t>Peninsula Point Roosts</a:t>
            </a:r>
          </a:p>
          <a:p>
            <a:pPr algn="ctr">
              <a:lnSpc>
                <a:spcPct val="80000"/>
              </a:lnSpc>
            </a:pPr>
            <a:r>
              <a:rPr lang="en-US" sz="1400" dirty="0" smtClean="0"/>
              <a:t>started ‘96</a:t>
            </a:r>
            <a:endParaRPr lang="en-US" sz="1400" dirty="0"/>
          </a:p>
        </p:txBody>
      </p:sp>
      <p:cxnSp>
        <p:nvCxnSpPr>
          <p:cNvPr id="125" name="Straight Arrow Connector 124"/>
          <p:cNvCxnSpPr>
            <a:stCxn id="124" idx="1"/>
            <a:endCxn id="52233" idx="2"/>
          </p:cNvCxnSpPr>
          <p:nvPr/>
        </p:nvCxnSpPr>
        <p:spPr>
          <a:xfrm flipH="1" flipV="1">
            <a:off x="6243795" y="4908322"/>
            <a:ext cx="995205" cy="313087"/>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990600" y="1447800"/>
            <a:ext cx="1371600" cy="609398"/>
          </a:xfrm>
          <a:prstGeom prst="rect">
            <a:avLst/>
          </a:prstGeom>
          <a:solidFill>
            <a:schemeClr val="tx2">
              <a:lumMod val="60000"/>
              <a:lumOff val="40000"/>
            </a:schemeClr>
          </a:solidFill>
        </p:spPr>
        <p:txBody>
          <a:bodyPr wrap="square" rtlCol="0">
            <a:spAutoFit/>
          </a:bodyPr>
          <a:lstStyle/>
          <a:p>
            <a:pPr algn="ctr">
              <a:lnSpc>
                <a:spcPct val="80000"/>
              </a:lnSpc>
            </a:pPr>
            <a:r>
              <a:rPr lang="en-US" sz="1400" b="1" u="sng" dirty="0" smtClean="0"/>
              <a:t>Monarch Health</a:t>
            </a:r>
          </a:p>
          <a:p>
            <a:pPr algn="ctr">
              <a:lnSpc>
                <a:spcPct val="80000"/>
              </a:lnSpc>
            </a:pPr>
            <a:r>
              <a:rPr lang="en-US" sz="1400" dirty="0" smtClean="0"/>
              <a:t>started ‘99</a:t>
            </a:r>
            <a:endParaRPr lang="en-US" sz="1400" dirty="0"/>
          </a:p>
        </p:txBody>
      </p:sp>
      <p:sp>
        <p:nvSpPr>
          <p:cNvPr id="138" name="TextBox 137"/>
          <p:cNvSpPr txBox="1"/>
          <p:nvPr/>
        </p:nvSpPr>
        <p:spPr>
          <a:xfrm>
            <a:off x="7239000" y="2590800"/>
            <a:ext cx="1371600" cy="781752"/>
          </a:xfrm>
          <a:prstGeom prst="rect">
            <a:avLst/>
          </a:prstGeom>
          <a:solidFill>
            <a:schemeClr val="tx2">
              <a:lumMod val="60000"/>
              <a:lumOff val="40000"/>
            </a:schemeClr>
          </a:solidFill>
        </p:spPr>
        <p:txBody>
          <a:bodyPr wrap="square" rtlCol="0">
            <a:spAutoFit/>
          </a:bodyPr>
          <a:lstStyle/>
          <a:p>
            <a:pPr algn="ctr">
              <a:lnSpc>
                <a:spcPct val="80000"/>
              </a:lnSpc>
            </a:pPr>
            <a:r>
              <a:rPr lang="en-US" sz="1400" b="1" u="sng" dirty="0" smtClean="0"/>
              <a:t>Illinois BMS</a:t>
            </a:r>
          </a:p>
          <a:p>
            <a:pPr algn="ctr">
              <a:lnSpc>
                <a:spcPct val="80000"/>
              </a:lnSpc>
            </a:pPr>
            <a:r>
              <a:rPr lang="en-US" sz="1400" dirty="0" smtClean="0"/>
              <a:t>started ’87</a:t>
            </a:r>
          </a:p>
          <a:p>
            <a:pPr algn="ctr">
              <a:lnSpc>
                <a:spcPct val="80000"/>
              </a:lnSpc>
            </a:pPr>
            <a:r>
              <a:rPr lang="en-US" sz="1400" b="1" u="sng" dirty="0" smtClean="0"/>
              <a:t>Florida BMS</a:t>
            </a:r>
          </a:p>
          <a:p>
            <a:pPr algn="ctr">
              <a:lnSpc>
                <a:spcPct val="80000"/>
              </a:lnSpc>
            </a:pPr>
            <a:r>
              <a:rPr lang="en-US" sz="1400" dirty="0" smtClean="0"/>
              <a:t>started ’03</a:t>
            </a:r>
          </a:p>
        </p:txBody>
      </p:sp>
      <p:cxnSp>
        <p:nvCxnSpPr>
          <p:cNvPr id="141" name="Straight Arrow Connector 140"/>
          <p:cNvCxnSpPr>
            <a:stCxn id="138" idx="1"/>
            <a:endCxn id="52232" idx="3"/>
          </p:cNvCxnSpPr>
          <p:nvPr/>
        </p:nvCxnSpPr>
        <p:spPr>
          <a:xfrm flipH="1" flipV="1">
            <a:off x="5749994" y="1961104"/>
            <a:ext cx="1489006" cy="1020572"/>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8" idx="1"/>
            <a:endCxn id="52228" idx="3"/>
          </p:cNvCxnSpPr>
          <p:nvPr/>
        </p:nvCxnSpPr>
        <p:spPr>
          <a:xfrm flipH="1" flipV="1">
            <a:off x="5490498" y="2958955"/>
            <a:ext cx="1748502" cy="22721"/>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8" idx="1"/>
            <a:endCxn id="52233" idx="0"/>
          </p:cNvCxnSpPr>
          <p:nvPr/>
        </p:nvCxnSpPr>
        <p:spPr>
          <a:xfrm flipH="1">
            <a:off x="6243795" y="2981676"/>
            <a:ext cx="995205" cy="1437924"/>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8" idx="1"/>
            <a:endCxn id="52231" idx="3"/>
          </p:cNvCxnSpPr>
          <p:nvPr/>
        </p:nvCxnSpPr>
        <p:spPr>
          <a:xfrm flipH="1">
            <a:off x="5696613" y="2981676"/>
            <a:ext cx="1542387" cy="901175"/>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Text Box 12"/>
          <p:cNvSpPr txBox="1">
            <a:spLocks noChangeArrowheads="1"/>
          </p:cNvSpPr>
          <p:nvPr/>
        </p:nvSpPr>
        <p:spPr bwMode="auto">
          <a:xfrm>
            <a:off x="3200400" y="3429001"/>
            <a:ext cx="990599" cy="307777"/>
          </a:xfrm>
          <a:prstGeom prst="rect">
            <a:avLst/>
          </a:prstGeom>
          <a:solidFill>
            <a:srgbClr val="FFCC00"/>
          </a:solidFill>
          <a:ln w="19050">
            <a:solidFill>
              <a:schemeClr val="tx1"/>
            </a:solidFill>
            <a:miter lim="800000"/>
            <a:headEnd/>
            <a:tailEnd/>
          </a:ln>
        </p:spPr>
        <p:txBody>
          <a:bodyPr wrap="square">
            <a:spAutoFit/>
          </a:bodyPr>
          <a:lstStyle/>
          <a:p>
            <a:r>
              <a:rPr lang="en-US" sz="1400" b="1" dirty="0" smtClean="0"/>
              <a:t>Expansion</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70" grpId="0" animBg="1"/>
      <p:bldP spid="87" grpId="0" animBg="1"/>
      <p:bldP spid="102" grpId="0" animBg="1"/>
      <p:bldP spid="124" grpId="0" animBg="1"/>
      <p:bldP spid="137" grpId="0" animBg="1"/>
      <p:bldP spid="1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Data Available for Analysis</a:t>
            </a:r>
            <a:endParaRPr lang="en-US" dirty="0"/>
          </a:p>
        </p:txBody>
      </p:sp>
      <p:pic>
        <p:nvPicPr>
          <p:cNvPr id="5"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pic>
        <p:nvPicPr>
          <p:cNvPr id="1026" name="Picture 2"/>
          <p:cNvPicPr>
            <a:picLocks noChangeAspect="1" noChangeArrowheads="1"/>
          </p:cNvPicPr>
          <p:nvPr/>
        </p:nvPicPr>
        <p:blipFill>
          <a:blip r:embed="rId2" cstate="print"/>
          <a:srcRect l="7412" t="51473" r="90827" b="46486"/>
          <a:stretch>
            <a:fillRect/>
          </a:stretch>
        </p:blipFill>
        <p:spPr bwMode="auto">
          <a:xfrm>
            <a:off x="5058507" y="2801816"/>
            <a:ext cx="315685" cy="228600"/>
          </a:xfrm>
          <a:prstGeom prst="rect">
            <a:avLst/>
          </a:prstGeom>
          <a:noFill/>
          <a:ln w="9525">
            <a:noFill/>
            <a:miter lim="800000"/>
            <a:headEnd/>
            <a:tailEnd/>
          </a:ln>
        </p:spPr>
      </p:pic>
      <p:sp>
        <p:nvSpPr>
          <p:cNvPr id="14" name="5-Point Star 13"/>
          <p:cNvSpPr/>
          <p:nvPr/>
        </p:nvSpPr>
        <p:spPr>
          <a:xfrm>
            <a:off x="5181600" y="46482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62600" y="4648200"/>
            <a:ext cx="2514600" cy="1200329"/>
          </a:xfrm>
          <a:prstGeom prst="rect">
            <a:avLst/>
          </a:prstGeom>
          <a:noFill/>
        </p:spPr>
        <p:txBody>
          <a:bodyPr wrap="square" rtlCol="0">
            <a:spAutoFit/>
          </a:bodyPr>
          <a:lstStyle/>
          <a:p>
            <a:pPr>
              <a:buFont typeface="Arial" pitchFamily="34" charset="0"/>
              <a:buChar char="•"/>
            </a:pPr>
            <a:r>
              <a:rPr lang="en-US" dirty="0" smtClean="0"/>
              <a:t>Cape May (CM)</a:t>
            </a:r>
          </a:p>
          <a:p>
            <a:pPr>
              <a:buFont typeface="Arial" pitchFamily="34" charset="0"/>
              <a:buChar char="•"/>
            </a:pPr>
            <a:r>
              <a:rPr lang="en-US" dirty="0" smtClean="0"/>
              <a:t>WWF-Mexico (MEX)</a:t>
            </a:r>
          </a:p>
          <a:p>
            <a:pPr>
              <a:buFont typeface="Arial" pitchFamily="34" charset="0"/>
              <a:buChar char="•"/>
            </a:pPr>
            <a:r>
              <a:rPr lang="en-US" dirty="0" smtClean="0"/>
              <a:t>(’95 winter start; ‘04 winter end)</a:t>
            </a:r>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cstate="print"/>
          <a:srcRect l="7533" t="47198" r="90888" b="50276"/>
          <a:stretch>
            <a:fillRect/>
          </a:stretch>
        </p:blipFill>
        <p:spPr bwMode="auto">
          <a:xfrm>
            <a:off x="5087816" y="1524000"/>
            <a:ext cx="257908" cy="304800"/>
          </a:xfrm>
          <a:prstGeom prst="rect">
            <a:avLst/>
          </a:prstGeom>
          <a:noFill/>
          <a:ln w="9525">
            <a:noFill/>
            <a:miter lim="800000"/>
            <a:headEnd/>
            <a:tailEnd/>
          </a:ln>
        </p:spPr>
      </p:pic>
      <p:pic>
        <p:nvPicPr>
          <p:cNvPr id="24" name="Picture 2"/>
          <p:cNvPicPr>
            <a:picLocks noChangeAspect="1" noChangeArrowheads="1"/>
          </p:cNvPicPr>
          <p:nvPr/>
        </p:nvPicPr>
        <p:blipFill>
          <a:blip r:embed="rId2" cstate="print"/>
          <a:srcRect l="7411" t="43408" r="90706" b="54551"/>
          <a:stretch>
            <a:fillRect/>
          </a:stretch>
        </p:blipFill>
        <p:spPr bwMode="auto">
          <a:xfrm>
            <a:off x="5117123" y="3458307"/>
            <a:ext cx="304970" cy="240323"/>
          </a:xfrm>
          <a:prstGeom prst="rect">
            <a:avLst/>
          </a:prstGeom>
          <a:noFill/>
          <a:ln w="9525">
            <a:noFill/>
            <a:miter lim="800000"/>
            <a:headEnd/>
            <a:tailEnd/>
          </a:ln>
        </p:spPr>
      </p:pic>
      <p:pic>
        <p:nvPicPr>
          <p:cNvPr id="25" name="Picture 2"/>
          <p:cNvPicPr>
            <a:picLocks noChangeAspect="1" noChangeArrowheads="1"/>
          </p:cNvPicPr>
          <p:nvPr/>
        </p:nvPicPr>
        <p:blipFill>
          <a:blip r:embed="rId2" cstate="print"/>
          <a:srcRect l="7654" t="39328" r="90949" b="58826"/>
          <a:stretch>
            <a:fillRect/>
          </a:stretch>
        </p:blipFill>
        <p:spPr bwMode="auto">
          <a:xfrm>
            <a:off x="5052646" y="2151185"/>
            <a:ext cx="285750" cy="228600"/>
          </a:xfrm>
          <a:prstGeom prst="rect">
            <a:avLst/>
          </a:prstGeom>
          <a:noFill/>
          <a:ln w="9525">
            <a:noFill/>
            <a:miter lim="800000"/>
            <a:headEnd/>
            <a:tailEnd/>
          </a:ln>
        </p:spPr>
      </p:pic>
      <p:sp>
        <p:nvSpPr>
          <p:cNvPr id="26" name="TextBox 25"/>
          <p:cNvSpPr txBox="1"/>
          <p:nvPr/>
        </p:nvSpPr>
        <p:spPr>
          <a:xfrm>
            <a:off x="5298831" y="1512277"/>
            <a:ext cx="2819400" cy="565283"/>
          </a:xfrm>
          <a:prstGeom prst="rect">
            <a:avLst/>
          </a:prstGeom>
          <a:noFill/>
        </p:spPr>
        <p:txBody>
          <a:bodyPr wrap="square" rtlCol="0">
            <a:spAutoFit/>
          </a:bodyPr>
          <a:lstStyle/>
          <a:p>
            <a:pPr>
              <a:lnSpc>
                <a:spcPct val="85000"/>
              </a:lnSpc>
            </a:pPr>
            <a:r>
              <a:rPr lang="en-US" dirty="0" smtClean="0"/>
              <a:t>Monarch Larvae Monitoring Project (MLMP)  </a:t>
            </a:r>
            <a:endParaRPr lang="en-US" dirty="0"/>
          </a:p>
        </p:txBody>
      </p:sp>
      <p:sp>
        <p:nvSpPr>
          <p:cNvPr id="28" name="TextBox 27"/>
          <p:cNvSpPr txBox="1"/>
          <p:nvPr/>
        </p:nvSpPr>
        <p:spPr>
          <a:xfrm>
            <a:off x="5298831" y="2133600"/>
            <a:ext cx="3048000" cy="565283"/>
          </a:xfrm>
          <a:prstGeom prst="rect">
            <a:avLst/>
          </a:prstGeom>
          <a:noFill/>
        </p:spPr>
        <p:txBody>
          <a:bodyPr wrap="square" rtlCol="0">
            <a:spAutoFit/>
          </a:bodyPr>
          <a:lstStyle/>
          <a:p>
            <a:pPr>
              <a:lnSpc>
                <a:spcPct val="85000"/>
              </a:lnSpc>
            </a:pPr>
            <a:r>
              <a:rPr lang="en-US" dirty="0" smtClean="0"/>
              <a:t>North American Butterfly Association Counts  (NABA)</a:t>
            </a:r>
          </a:p>
        </p:txBody>
      </p:sp>
      <p:sp>
        <p:nvSpPr>
          <p:cNvPr id="29" name="TextBox 28"/>
          <p:cNvSpPr txBox="1"/>
          <p:nvPr/>
        </p:nvSpPr>
        <p:spPr>
          <a:xfrm>
            <a:off x="5334000" y="3429000"/>
            <a:ext cx="3048000" cy="563231"/>
          </a:xfrm>
          <a:prstGeom prst="rect">
            <a:avLst/>
          </a:prstGeom>
          <a:noFill/>
        </p:spPr>
        <p:txBody>
          <a:bodyPr wrap="square" rtlCol="0">
            <a:spAutoFit/>
          </a:bodyPr>
          <a:lstStyle/>
          <a:p>
            <a:pPr>
              <a:lnSpc>
                <a:spcPct val="85000"/>
              </a:lnSpc>
            </a:pPr>
            <a:r>
              <a:rPr lang="en-US" dirty="0" smtClean="0"/>
              <a:t>Illinois Butterfly Monitoring Scheme (IL)</a:t>
            </a:r>
            <a:endParaRPr lang="en-US" dirty="0"/>
          </a:p>
        </p:txBody>
      </p:sp>
      <p:sp>
        <p:nvSpPr>
          <p:cNvPr id="30" name="TextBox 29"/>
          <p:cNvSpPr txBox="1"/>
          <p:nvPr/>
        </p:nvSpPr>
        <p:spPr>
          <a:xfrm>
            <a:off x="5334000" y="2743200"/>
            <a:ext cx="3048000" cy="563231"/>
          </a:xfrm>
          <a:prstGeom prst="rect">
            <a:avLst/>
          </a:prstGeom>
          <a:noFill/>
        </p:spPr>
        <p:txBody>
          <a:bodyPr wrap="square" rtlCol="0">
            <a:spAutoFit/>
          </a:bodyPr>
          <a:lstStyle/>
          <a:p>
            <a:pPr>
              <a:lnSpc>
                <a:spcPct val="85000"/>
              </a:lnSpc>
            </a:pPr>
            <a:r>
              <a:rPr lang="en-US" dirty="0" smtClean="0"/>
              <a:t>Ohio Butterfly Monitoring Scheme (OH)</a:t>
            </a:r>
            <a:endParaRPr lang="en-US" dirty="0"/>
          </a:p>
        </p:txBody>
      </p:sp>
      <p:sp>
        <p:nvSpPr>
          <p:cNvPr id="31" name="TextBox 30"/>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32" name="5-Point Star 31"/>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Data Available for Analysis</a:t>
            </a:r>
            <a:endParaRPr lang="en-US" dirty="0"/>
          </a:p>
        </p:txBody>
      </p:sp>
      <p:pic>
        <p:nvPicPr>
          <p:cNvPr id="5"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cstate="print"/>
          <a:srcRect l="7533" t="47198" r="90888" b="50276"/>
          <a:stretch>
            <a:fillRect/>
          </a:stretch>
        </p:blipFill>
        <p:spPr bwMode="auto">
          <a:xfrm>
            <a:off x="5087816" y="1524000"/>
            <a:ext cx="257908" cy="304800"/>
          </a:xfrm>
          <a:prstGeom prst="rect">
            <a:avLst/>
          </a:prstGeom>
          <a:noFill/>
          <a:ln w="9525">
            <a:noFill/>
            <a:miter lim="800000"/>
            <a:headEnd/>
            <a:tailEnd/>
          </a:ln>
        </p:spPr>
      </p:pic>
      <p:pic>
        <p:nvPicPr>
          <p:cNvPr id="25" name="Picture 2"/>
          <p:cNvPicPr>
            <a:picLocks noChangeAspect="1" noChangeArrowheads="1"/>
          </p:cNvPicPr>
          <p:nvPr/>
        </p:nvPicPr>
        <p:blipFill>
          <a:blip r:embed="rId2" cstate="print"/>
          <a:srcRect l="7654" t="39328" r="90949" b="58826"/>
          <a:stretch>
            <a:fillRect/>
          </a:stretch>
        </p:blipFill>
        <p:spPr bwMode="auto">
          <a:xfrm>
            <a:off x="5052646" y="2151185"/>
            <a:ext cx="285750" cy="228600"/>
          </a:xfrm>
          <a:prstGeom prst="rect">
            <a:avLst/>
          </a:prstGeom>
          <a:noFill/>
          <a:ln w="9525">
            <a:noFill/>
            <a:miter lim="800000"/>
            <a:headEnd/>
            <a:tailEnd/>
          </a:ln>
        </p:spPr>
      </p:pic>
      <p:sp>
        <p:nvSpPr>
          <p:cNvPr id="26" name="TextBox 25"/>
          <p:cNvSpPr txBox="1"/>
          <p:nvPr/>
        </p:nvSpPr>
        <p:spPr>
          <a:xfrm>
            <a:off x="5298831" y="1512277"/>
            <a:ext cx="2819400" cy="565283"/>
          </a:xfrm>
          <a:prstGeom prst="rect">
            <a:avLst/>
          </a:prstGeom>
          <a:noFill/>
        </p:spPr>
        <p:txBody>
          <a:bodyPr wrap="square" rtlCol="0">
            <a:spAutoFit/>
          </a:bodyPr>
          <a:lstStyle/>
          <a:p>
            <a:pPr>
              <a:lnSpc>
                <a:spcPct val="85000"/>
              </a:lnSpc>
            </a:pPr>
            <a:r>
              <a:rPr lang="en-US" dirty="0" smtClean="0"/>
              <a:t>Monarch Larvae Monitoring Project (MLMP)  </a:t>
            </a:r>
            <a:endParaRPr lang="en-US" dirty="0"/>
          </a:p>
        </p:txBody>
      </p:sp>
      <p:sp>
        <p:nvSpPr>
          <p:cNvPr id="28" name="TextBox 27"/>
          <p:cNvSpPr txBox="1"/>
          <p:nvPr/>
        </p:nvSpPr>
        <p:spPr>
          <a:xfrm>
            <a:off x="5298831" y="2133600"/>
            <a:ext cx="3048000" cy="565283"/>
          </a:xfrm>
          <a:prstGeom prst="rect">
            <a:avLst/>
          </a:prstGeom>
          <a:noFill/>
        </p:spPr>
        <p:txBody>
          <a:bodyPr wrap="square" rtlCol="0">
            <a:spAutoFit/>
          </a:bodyPr>
          <a:lstStyle/>
          <a:p>
            <a:pPr>
              <a:lnSpc>
                <a:spcPct val="85000"/>
              </a:lnSpc>
            </a:pPr>
            <a:r>
              <a:rPr lang="en-US" dirty="0" smtClean="0"/>
              <a:t>North American Butterfly Association Counts  (NABA)</a:t>
            </a:r>
          </a:p>
        </p:txBody>
      </p:sp>
      <p:sp>
        <p:nvSpPr>
          <p:cNvPr id="31" name="TextBox 30"/>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34" name="5-Point Star 33"/>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43000" y="4343400"/>
            <a:ext cx="744114" cy="369332"/>
          </a:xfrm>
          <a:prstGeom prst="rect">
            <a:avLst/>
          </a:prstGeom>
          <a:solidFill>
            <a:schemeClr val="bg1"/>
          </a:solidFill>
        </p:spPr>
        <p:txBody>
          <a:bodyPr wrap="none" rtlCol="0">
            <a:spAutoFit/>
          </a:bodyPr>
          <a:lstStyle/>
          <a:p>
            <a:r>
              <a:rPr lang="en-US" b="1" dirty="0" smtClean="0"/>
              <a:t>South</a:t>
            </a:r>
            <a:endParaRPr lang="en-US" b="1" dirty="0"/>
          </a:p>
        </p:txBody>
      </p:sp>
      <p:sp>
        <p:nvSpPr>
          <p:cNvPr id="19" name="TextBox 18"/>
          <p:cNvSpPr txBox="1"/>
          <p:nvPr/>
        </p:nvSpPr>
        <p:spPr>
          <a:xfrm>
            <a:off x="304800" y="2667000"/>
            <a:ext cx="1092800" cy="369332"/>
          </a:xfrm>
          <a:prstGeom prst="rect">
            <a:avLst/>
          </a:prstGeom>
          <a:solidFill>
            <a:schemeClr val="bg1"/>
          </a:solidFill>
        </p:spPr>
        <p:txBody>
          <a:bodyPr wrap="none" rtlCol="0">
            <a:spAutoFit/>
          </a:bodyPr>
          <a:lstStyle/>
          <a:p>
            <a:r>
              <a:rPr lang="en-US" b="1" dirty="0" smtClean="0"/>
              <a:t>N-Central</a:t>
            </a:r>
            <a:endParaRPr lang="en-US" b="1" dirty="0"/>
          </a:p>
        </p:txBody>
      </p:sp>
      <p:sp>
        <p:nvSpPr>
          <p:cNvPr id="24" name="TextBox 23"/>
          <p:cNvSpPr txBox="1"/>
          <p:nvPr/>
        </p:nvSpPr>
        <p:spPr>
          <a:xfrm>
            <a:off x="3505200" y="1600200"/>
            <a:ext cx="799450" cy="369332"/>
          </a:xfrm>
          <a:prstGeom prst="rect">
            <a:avLst/>
          </a:prstGeom>
          <a:solidFill>
            <a:schemeClr val="bg1"/>
          </a:solidFill>
        </p:spPr>
        <p:txBody>
          <a:bodyPr wrap="none" rtlCol="0">
            <a:spAutoFit/>
          </a:bodyPr>
          <a:lstStyle/>
          <a:p>
            <a:r>
              <a:rPr lang="en-US" b="1" dirty="0" smtClean="0"/>
              <a:t>N-East</a:t>
            </a:r>
            <a:endParaRPr lang="en-US" b="1" dirty="0"/>
          </a:p>
        </p:txBody>
      </p:sp>
      <p:sp>
        <p:nvSpPr>
          <p:cNvPr id="27" name="5-Point Star 26"/>
          <p:cNvSpPr/>
          <p:nvPr/>
        </p:nvSpPr>
        <p:spPr>
          <a:xfrm>
            <a:off x="5181600" y="4438471"/>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562600" y="4438471"/>
            <a:ext cx="2514600" cy="1200329"/>
          </a:xfrm>
          <a:prstGeom prst="rect">
            <a:avLst/>
          </a:prstGeom>
          <a:noFill/>
        </p:spPr>
        <p:txBody>
          <a:bodyPr wrap="square" rtlCol="0">
            <a:spAutoFit/>
          </a:bodyPr>
          <a:lstStyle/>
          <a:p>
            <a:pPr>
              <a:buFont typeface="Arial" pitchFamily="34" charset="0"/>
              <a:buChar char="•"/>
            </a:pPr>
            <a:r>
              <a:rPr lang="en-US" dirty="0" smtClean="0"/>
              <a:t>Cape May (CM)</a:t>
            </a:r>
          </a:p>
          <a:p>
            <a:pPr>
              <a:buFont typeface="Arial" pitchFamily="34" charset="0"/>
              <a:buChar char="•"/>
            </a:pPr>
            <a:r>
              <a:rPr lang="en-US" dirty="0" smtClean="0"/>
              <a:t>WWF-Mexico (MEX)</a:t>
            </a:r>
          </a:p>
          <a:p>
            <a:pPr>
              <a:buFont typeface="Arial" pitchFamily="34" charset="0"/>
              <a:buChar char="•"/>
            </a:pPr>
            <a:r>
              <a:rPr lang="en-US" dirty="0" smtClean="0"/>
              <a:t>(’95 winter start; ‘04 winter end)</a:t>
            </a:r>
          </a:p>
        </p:txBody>
      </p:sp>
      <p:pic>
        <p:nvPicPr>
          <p:cNvPr id="30" name="Picture 2"/>
          <p:cNvPicPr>
            <a:picLocks noChangeAspect="1" noChangeArrowheads="1"/>
          </p:cNvPicPr>
          <p:nvPr/>
        </p:nvPicPr>
        <p:blipFill>
          <a:blip r:embed="rId2" cstate="print"/>
          <a:srcRect l="7412" t="51473" r="90827" b="46486"/>
          <a:stretch>
            <a:fillRect/>
          </a:stretch>
        </p:blipFill>
        <p:spPr bwMode="auto">
          <a:xfrm>
            <a:off x="5058507" y="2801816"/>
            <a:ext cx="315685" cy="228600"/>
          </a:xfrm>
          <a:prstGeom prst="rect">
            <a:avLst/>
          </a:prstGeom>
          <a:noFill/>
          <a:ln w="9525">
            <a:noFill/>
            <a:miter lim="800000"/>
            <a:headEnd/>
            <a:tailEnd/>
          </a:ln>
        </p:spPr>
      </p:pic>
      <p:sp>
        <p:nvSpPr>
          <p:cNvPr id="33" name="TextBox 32"/>
          <p:cNvSpPr txBox="1"/>
          <p:nvPr/>
        </p:nvSpPr>
        <p:spPr>
          <a:xfrm>
            <a:off x="5334000" y="2743200"/>
            <a:ext cx="3048000" cy="563231"/>
          </a:xfrm>
          <a:prstGeom prst="rect">
            <a:avLst/>
          </a:prstGeom>
          <a:noFill/>
        </p:spPr>
        <p:txBody>
          <a:bodyPr wrap="square" rtlCol="0">
            <a:spAutoFit/>
          </a:bodyPr>
          <a:lstStyle/>
          <a:p>
            <a:pPr>
              <a:lnSpc>
                <a:spcPct val="85000"/>
              </a:lnSpc>
            </a:pPr>
            <a:r>
              <a:rPr lang="en-US" dirty="0" smtClean="0"/>
              <a:t>Ohio Butterfly Monitoring Scheme (OH)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15962"/>
          </a:xfrm>
        </p:spPr>
        <p:txBody>
          <a:bodyPr>
            <a:noAutofit/>
          </a:bodyPr>
          <a:lstStyle/>
          <a:p>
            <a:r>
              <a:rPr lang="en-US" sz="2800" dirty="0" smtClean="0"/>
              <a:t>Tracking the population through each region and stage</a:t>
            </a:r>
            <a:endParaRPr lang="en-US" sz="2800" dirty="0"/>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1143000"/>
            <a:ext cx="3962400" cy="1837426"/>
          </a:xfrm>
          <a:prstGeom prst="rect">
            <a:avLst/>
          </a:prstGeom>
          <a:noFill/>
        </p:spPr>
        <p:txBody>
          <a:bodyPr wrap="square" rtlCol="0">
            <a:spAutoFit/>
          </a:bodyPr>
          <a:lstStyle/>
          <a:p>
            <a:pPr marL="342900" indent="-342900">
              <a:lnSpc>
                <a:spcPct val="90000"/>
              </a:lnSpc>
              <a:buFont typeface="+mj-lt"/>
              <a:buAutoNum type="arabicPeriod"/>
            </a:pPr>
            <a:r>
              <a:rPr lang="en-US" dirty="0" smtClean="0"/>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t>Do the number of spring arriving adults relate to the number of 1</a:t>
            </a:r>
            <a:r>
              <a:rPr lang="en-US" baseline="30000" dirty="0" smtClean="0"/>
              <a:t>st</a:t>
            </a:r>
            <a:r>
              <a:rPr lang="en-US" dirty="0" smtClean="0"/>
              <a:t> gen eggs that are recorded?</a:t>
            </a:r>
          </a:p>
        </p:txBody>
      </p:sp>
      <p:pic>
        <p:nvPicPr>
          <p:cNvPr id="5" name="Picture 2"/>
          <p:cNvPicPr>
            <a:picLocks noChangeAspect="1" noChangeArrowheads="1"/>
          </p:cNvPicPr>
          <p:nvPr/>
        </p:nvPicPr>
        <p:blipFill>
          <a:blip r:embed="rId2"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2" name="5-Point Star 11"/>
          <p:cNvSpPr/>
          <p:nvPr/>
        </p:nvSpPr>
        <p:spPr>
          <a:xfrm>
            <a:off x="3581400" y="29718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1524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79401" y="5105400"/>
            <a:ext cx="482600" cy="11715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15962"/>
          </a:xfrm>
        </p:spPr>
        <p:txBody>
          <a:bodyPr>
            <a:noAutofit/>
          </a:bodyPr>
          <a:lstStyle/>
          <a:p>
            <a:r>
              <a:rPr lang="en-US" sz="2800" dirty="0" smtClean="0"/>
              <a:t>Tracking the population through each region and stage</a:t>
            </a:r>
            <a:endParaRPr lang="en-US" sz="2800" dirty="0"/>
          </a:p>
        </p:txBody>
      </p:sp>
      <p:sp>
        <p:nvSpPr>
          <p:cNvPr id="19" name="5-Point Star 18"/>
          <p:cNvSpPr/>
          <p:nvPr/>
        </p:nvSpPr>
        <p:spPr>
          <a:xfrm>
            <a:off x="304800" y="63246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200" y="1143000"/>
            <a:ext cx="3962400" cy="2834622"/>
          </a:xfrm>
          <a:prstGeom prst="rect">
            <a:avLst/>
          </a:prstGeom>
          <a:noFill/>
        </p:spPr>
        <p:txBody>
          <a:bodyPr wrap="square" rtlCol="0">
            <a:spAutoFit/>
          </a:bodyPr>
          <a:lstStyle/>
          <a:p>
            <a:pPr marL="342900" indent="-342900">
              <a:lnSpc>
                <a:spcPct val="90000"/>
              </a:lnSpc>
              <a:buFont typeface="+mj-lt"/>
              <a:buAutoNum type="arabicPeriod"/>
            </a:pPr>
            <a:r>
              <a:rPr lang="en-US" dirty="0" smtClean="0">
                <a:solidFill>
                  <a:schemeClr val="bg1">
                    <a:lumMod val="50000"/>
                  </a:schemeClr>
                </a:solidFill>
              </a:rPr>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solidFill>
                  <a:schemeClr val="bg1">
                    <a:lumMod val="50000"/>
                  </a:schemeClr>
                </a:solidFill>
              </a:rPr>
              <a:t>Do the number of spring arriving adults relate to the number of 1st gen eggs that are recorded?</a:t>
            </a:r>
          </a:p>
          <a:p>
            <a:pPr marL="342900" indent="-342900">
              <a:lnSpc>
                <a:spcPct val="90000"/>
              </a:lnSpc>
              <a:buFont typeface="+mj-lt"/>
              <a:buAutoNum type="arabicPeriod"/>
            </a:pPr>
            <a:r>
              <a:rPr lang="en-US" dirty="0" smtClean="0"/>
              <a:t>How do the number of spring adults or eggs relate to the number of 1</a:t>
            </a:r>
            <a:r>
              <a:rPr lang="en-US" baseline="30000" dirty="0" smtClean="0"/>
              <a:t>st</a:t>
            </a:r>
            <a:r>
              <a:rPr lang="en-US" dirty="0" smtClean="0"/>
              <a:t> generation arrivals in the northern regions?</a:t>
            </a:r>
            <a:endParaRPr lang="en-US" dirty="0"/>
          </a:p>
        </p:txBody>
      </p:sp>
      <p:pic>
        <p:nvPicPr>
          <p:cNvPr id="5" name="Picture 2"/>
          <p:cNvPicPr>
            <a:picLocks noChangeAspect="1" noChangeArrowheads="1"/>
          </p:cNvPicPr>
          <p:nvPr/>
        </p:nvPicPr>
        <p:blipFill>
          <a:blip r:embed="rId2"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2" name="5-Point Star 11"/>
          <p:cNvSpPr/>
          <p:nvPr/>
        </p:nvSpPr>
        <p:spPr>
          <a:xfrm>
            <a:off x="3581400" y="29718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79401" y="5181600"/>
            <a:ext cx="406400" cy="10953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28600" y="2867025"/>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4838666" flipH="1">
            <a:off x="1990048" y="2612615"/>
            <a:ext cx="1527273" cy="1929366"/>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3193517" flipH="1">
            <a:off x="1140364" y="3105000"/>
            <a:ext cx="878400" cy="1469099"/>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tx1"/>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4060" t="26000" r="10625" b="14000"/>
          <a:stretch>
            <a:fillRect/>
          </a:stretch>
        </p:blipFill>
        <p:spPr bwMode="auto">
          <a:xfrm>
            <a:off x="200025" y="1143000"/>
            <a:ext cx="4676775" cy="4966138"/>
          </a:xfrm>
          <a:prstGeom prst="rect">
            <a:avLst/>
          </a:prstGeom>
          <a:noFill/>
          <a:ln w="9525">
            <a:noFill/>
            <a:miter lim="800000"/>
            <a:headEnd/>
            <a:tailEnd/>
          </a:ln>
        </p:spPr>
      </p:pic>
      <p:sp>
        <p:nvSpPr>
          <p:cNvPr id="12" name="5-Point Star 11"/>
          <p:cNvSpPr/>
          <p:nvPr/>
        </p:nvSpPr>
        <p:spPr>
          <a:xfrm>
            <a:off x="3581400" y="29718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04800" y="63246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200" y="1295400"/>
            <a:ext cx="3962400" cy="3831818"/>
          </a:xfrm>
          <a:prstGeom prst="rect">
            <a:avLst/>
          </a:prstGeom>
          <a:noFill/>
        </p:spPr>
        <p:txBody>
          <a:bodyPr wrap="square" rtlCol="0">
            <a:spAutoFit/>
          </a:bodyPr>
          <a:lstStyle/>
          <a:p>
            <a:pPr marL="342900" indent="-342900">
              <a:lnSpc>
                <a:spcPct val="90000"/>
              </a:lnSpc>
              <a:buFont typeface="+mj-lt"/>
              <a:buAutoNum type="arabicPeriod"/>
            </a:pPr>
            <a:r>
              <a:rPr lang="en-US" dirty="0" smtClean="0">
                <a:solidFill>
                  <a:schemeClr val="bg1">
                    <a:lumMod val="65000"/>
                  </a:schemeClr>
                </a:solidFill>
              </a:rPr>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solidFill>
                  <a:schemeClr val="bg1">
                    <a:lumMod val="65000"/>
                  </a:schemeClr>
                </a:solidFill>
              </a:rPr>
              <a:t>Do the number of spring arriving adults relate to the number of 1st gen eggs that are recorded?</a:t>
            </a:r>
          </a:p>
          <a:p>
            <a:pPr marL="342900" indent="-342900">
              <a:lnSpc>
                <a:spcPct val="90000"/>
              </a:lnSpc>
              <a:buFont typeface="+mj-lt"/>
              <a:buAutoNum type="arabicPeriod"/>
            </a:pPr>
            <a:r>
              <a:rPr lang="en-US" dirty="0" smtClean="0">
                <a:solidFill>
                  <a:schemeClr val="bg1">
                    <a:lumMod val="65000"/>
                  </a:schemeClr>
                </a:solidFill>
              </a:rPr>
              <a:t>How do the number of spring adults or eggs relate to the number of 1st generation arrivals in the northern regions?</a:t>
            </a:r>
          </a:p>
          <a:p>
            <a:pPr marL="342900" indent="-342900">
              <a:lnSpc>
                <a:spcPct val="90000"/>
              </a:lnSpc>
              <a:buFont typeface="+mj-lt"/>
              <a:buAutoNum type="arabicPeriod"/>
            </a:pPr>
            <a:r>
              <a:rPr lang="en-US" dirty="0" smtClean="0"/>
              <a:t>Can the number of 1</a:t>
            </a:r>
            <a:r>
              <a:rPr lang="en-US" baseline="30000" dirty="0" smtClean="0"/>
              <a:t>st</a:t>
            </a:r>
            <a:r>
              <a:rPr lang="en-US" dirty="0" smtClean="0"/>
              <a:t> generation adults / 2</a:t>
            </a:r>
            <a:r>
              <a:rPr lang="en-US" baseline="30000" dirty="0" smtClean="0"/>
              <a:t>nd</a:t>
            </a:r>
            <a:r>
              <a:rPr lang="en-US" dirty="0" smtClean="0"/>
              <a:t> generation eggs predict numbers in subsequent generations?</a:t>
            </a:r>
            <a:endParaRPr lang="en-US" dirty="0"/>
          </a:p>
        </p:txBody>
      </p:sp>
      <p:sp>
        <p:nvSpPr>
          <p:cNvPr id="26" name="Freeform 25"/>
          <p:cNvSpPr/>
          <p:nvPr/>
        </p:nvSpPr>
        <p:spPr>
          <a:xfrm>
            <a:off x="279401" y="5181600"/>
            <a:ext cx="330200" cy="10953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429000" y="2133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flipV="1">
            <a:off x="1905000" y="3581400"/>
            <a:ext cx="0" cy="304800"/>
          </a:xfrm>
          <a:prstGeom prst="straightConnector1">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124200" y="3448050"/>
            <a:ext cx="161925" cy="409575"/>
          </a:xfrm>
          <a:prstGeom prst="straightConnector1">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447800" y="22860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tx1"/>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itle 1"/>
          <p:cNvSpPr txBox="1">
            <a:spLocks/>
          </p:cNvSpPr>
          <p:nvPr/>
        </p:nvSpPr>
        <p:spPr>
          <a:xfrm>
            <a:off x="304800" y="304800"/>
            <a:ext cx="88392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Tracking the population through each region and stage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Freeform 35"/>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81400" y="29718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3193517" flipH="1">
            <a:off x="1170882" y="3165910"/>
            <a:ext cx="817365" cy="1423480"/>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4838666" flipH="1">
            <a:off x="2020942" y="2738796"/>
            <a:ext cx="1389287" cy="182940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2028</Words>
  <Application>Microsoft Office PowerPoint</Application>
  <PresentationFormat>On-screen Show (4:3)</PresentationFormat>
  <Paragraphs>278</Paragraphs>
  <Slides>26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Chart</vt:lpstr>
      <vt:lpstr>Connecting eastern monarch population dynamics across their migratory cycle</vt:lpstr>
      <vt:lpstr>Monarchs have a complex migratory cycle that makes tracking population dynamics challenging</vt:lpstr>
      <vt:lpstr>Understanding monarch population dynamics is critical for their conservation</vt:lpstr>
      <vt:lpstr>How can we track dynamics through each life stage?</vt:lpstr>
      <vt:lpstr>Data Available for Analysis</vt:lpstr>
      <vt:lpstr>Data Available for Analysis</vt:lpstr>
      <vt:lpstr>Tracking the population through each region and stage</vt:lpstr>
      <vt:lpstr>Tracking the population through each region and stage</vt:lpstr>
      <vt:lpstr>Slide 9</vt:lpstr>
      <vt:lpstr>Slide 10</vt:lpstr>
      <vt:lpstr>Slide 11</vt:lpstr>
      <vt:lpstr>Slide 12</vt:lpstr>
      <vt:lpstr>Slide 13</vt:lpstr>
      <vt:lpstr>Slide 14</vt:lpstr>
      <vt:lpstr>Tracking climate’s impacts on the migratory monarch butterfly</vt:lpstr>
      <vt:lpstr>Patterns based on simple climate metrics aren’t informative</vt:lpstr>
      <vt:lpstr>Meaningful patterns emerge when patterns are evaluated in a multiple regression framework, taking site characteristics into account</vt:lpstr>
      <vt:lpstr>Slide 18</vt:lpstr>
      <vt:lpstr>Slide 19</vt:lpstr>
      <vt:lpstr>Slide 20</vt:lpstr>
      <vt:lpstr>Conclusions and future directions</vt:lpstr>
      <vt:lpstr>Acknowledgements</vt:lpstr>
      <vt:lpstr>Results:  Winter counts are related to the previous summer (but not vice-versa)</vt:lpstr>
      <vt:lpstr>Two main questions</vt:lpstr>
      <vt:lpstr>Monarch Net:  A network of monarch monitoring groups</vt:lpstr>
      <vt:lpstr>How can we track dynamics through each life stage?</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Leslie Reis</dc:creator>
  <cp:lastModifiedBy>Leslie Ries</cp:lastModifiedBy>
  <cp:revision>132</cp:revision>
  <dcterms:created xsi:type="dcterms:W3CDTF">2012-06-18T16:15:52Z</dcterms:created>
  <dcterms:modified xsi:type="dcterms:W3CDTF">2012-09-08T17:23:04Z</dcterms:modified>
</cp:coreProperties>
</file>